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84" r:id="rId20"/>
    <p:sldId id="272" r:id="rId21"/>
    <p:sldId id="285" r:id="rId22"/>
    <p:sldId id="286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7" r:id="rId34"/>
    <p:sldId id="288" r:id="rId35"/>
    <p:sldId id="289" r:id="rId36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9" Type="http://schemas.openxmlformats.org/officeDocument/2006/relationships/tableStyles" Target="tableStyles.xml"/><Relationship Id="rId38" Type="http://schemas.openxmlformats.org/officeDocument/2006/relationships/viewProps" Target="viewProps.xml"/><Relationship Id="rId37" Type="http://schemas.openxmlformats.org/officeDocument/2006/relationships/presProps" Target="presProps.xml"/><Relationship Id="rId36" Type="http://schemas.openxmlformats.org/officeDocument/2006/relationships/slide" Target="slides/slide33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0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9" Type="http://schemas.openxmlformats.org/officeDocument/2006/relationships/slide" Target="../slides/slide9.xml"/><Relationship Id="rId8" Type="http://schemas.openxmlformats.org/officeDocument/2006/relationships/slide" Target="../slides/slide8.xml"/><Relationship Id="rId7" Type="http://schemas.openxmlformats.org/officeDocument/2006/relationships/slide" Target="../slides/slide7.xml"/><Relationship Id="rId6" Type="http://schemas.openxmlformats.org/officeDocument/2006/relationships/slide" Target="../slides/slide5.xml"/><Relationship Id="rId5" Type="http://schemas.openxmlformats.org/officeDocument/2006/relationships/slide" Target="../slides/slide4.xml"/><Relationship Id="rId4" Type="http://schemas.openxmlformats.org/officeDocument/2006/relationships/slide" Target="../slides/slide3.xml"/><Relationship Id="rId3" Type="http://schemas.openxmlformats.org/officeDocument/2006/relationships/slide" Target="../slides/slide2.xml"/><Relationship Id="rId2" Type="http://schemas.openxmlformats.org/officeDocument/2006/relationships/image" Target="../media/image4.jpeg"/><Relationship Id="rId17" Type="http://schemas.openxmlformats.org/officeDocument/2006/relationships/slide" Target="../slides/slide27.xml"/><Relationship Id="rId16" Type="http://schemas.openxmlformats.org/officeDocument/2006/relationships/slide" Target="../slides/slide25.xml"/><Relationship Id="rId15" Type="http://schemas.openxmlformats.org/officeDocument/2006/relationships/slide" Target="../slides/slide23.xml"/><Relationship Id="rId14" Type="http://schemas.openxmlformats.org/officeDocument/2006/relationships/slide" Target="../slides/slide22.xml"/><Relationship Id="rId13" Type="http://schemas.openxmlformats.org/officeDocument/2006/relationships/slide" Target="../slides/slide21.xml"/><Relationship Id="rId12" Type="http://schemas.openxmlformats.org/officeDocument/2006/relationships/slide" Target="../slides/slide14.xml"/><Relationship Id="rId11" Type="http://schemas.openxmlformats.org/officeDocument/2006/relationships/slide" Target="../slides/slide12.xml"/><Relationship Id="rId10" Type="http://schemas.openxmlformats.org/officeDocument/2006/relationships/slide" Target="../slides/slide10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inese#pid=6874a8b11bb33c17b50b92f8#tid=688207054e75f9000925cd6d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557784" y="301752"/>
            <a:ext cx="1746504" cy="62179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45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2026</a:t>
            </a:r>
            <a:endParaRPr lang="en-US" sz="445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923544"/>
            <a:ext cx="4846320" cy="56692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31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人教版 选择性必修下册</a:t>
            </a:r>
            <a:endParaRPr lang="en-US" sz="31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mc=目录配置1#2770a93f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  <p:sp>
        <p:nvSpPr>
          <p:cNvPr id="4" name="C_0#auto_editor_catalog_0?lid=56eefa7bb&amp;cid=56eefa7bb&amp;vtp=1">
            <a:hlinkClick r:id="rId3" action="ppaction://hlinksldjump"/>
          </p:cNvPr>
          <p:cNvSpPr/>
          <p:nvPr/>
        </p:nvSpPr>
        <p:spPr>
          <a:xfrm>
            <a:off x="1773936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</a:t>
            </a:r>
            <a:endParaRPr lang="en-US" sz="2200" dirty="0"/>
          </a:p>
        </p:txBody>
      </p:sp>
      <p:sp>
        <p:nvSpPr>
          <p:cNvPr id="5" name="C_0#auto_editor_catalog_0?lid=c64f1534f&amp;cid=c64f1534f&amp;vtp=1">
            <a:hlinkClick r:id="rId4" action="ppaction://hlinksldjump"/>
          </p:cNvPr>
          <p:cNvSpPr/>
          <p:nvPr/>
        </p:nvSpPr>
        <p:spPr>
          <a:xfrm>
            <a:off x="2350008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</a:t>
            </a:r>
            <a:endParaRPr lang="en-US" sz="2200" dirty="0"/>
          </a:p>
        </p:txBody>
      </p:sp>
      <p:sp>
        <p:nvSpPr>
          <p:cNvPr id="6" name="C_0#auto_editor_catalog_0?lid=c775cc4e4&amp;cid=c775cc4e4&amp;vtp=1">
            <a:hlinkClick r:id="rId5" action="ppaction://hlinksldjump"/>
          </p:cNvPr>
          <p:cNvSpPr/>
          <p:nvPr/>
        </p:nvSpPr>
        <p:spPr>
          <a:xfrm>
            <a:off x="2926080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</a:t>
            </a:r>
            <a:endParaRPr lang="en-US" sz="2200" dirty="0"/>
          </a:p>
        </p:txBody>
      </p:sp>
      <p:sp>
        <p:nvSpPr>
          <p:cNvPr id="7" name="C_0#auto_editor_catalog_0?lid=acf405c6a&amp;cid=acf405c6a&amp;vtp=1">
            <a:hlinkClick r:id="rId6" action="ppaction://hlinksldjump"/>
          </p:cNvPr>
          <p:cNvSpPr/>
          <p:nvPr/>
        </p:nvSpPr>
        <p:spPr>
          <a:xfrm>
            <a:off x="3502152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</a:t>
            </a:r>
            <a:endParaRPr lang="en-US" sz="2200" dirty="0"/>
          </a:p>
        </p:txBody>
      </p:sp>
      <p:sp>
        <p:nvSpPr>
          <p:cNvPr id="8" name="C_0#auto_editor_catalog_0?lid=b769d24d9&amp;cid=b769d24d9&amp;vtp=1">
            <a:hlinkClick r:id="rId7" action="ppaction://hlinksldjump"/>
          </p:cNvPr>
          <p:cNvSpPr/>
          <p:nvPr/>
        </p:nvSpPr>
        <p:spPr>
          <a:xfrm>
            <a:off x="4078224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</a:t>
            </a:r>
            <a:endParaRPr lang="en-US" sz="2200" dirty="0"/>
          </a:p>
        </p:txBody>
      </p:sp>
      <p:sp>
        <p:nvSpPr>
          <p:cNvPr id="9" name="C_0#auto_editor_catalog_0?lid=b83089b5e&amp;cid=b83089b5e&amp;vtp=1">
            <a:hlinkClick r:id="rId8" action="ppaction://hlinksldjump"/>
          </p:cNvPr>
          <p:cNvSpPr/>
          <p:nvPr/>
        </p:nvSpPr>
        <p:spPr>
          <a:xfrm>
            <a:off x="4654296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6</a:t>
            </a:r>
            <a:endParaRPr lang="en-US" sz="2200" dirty="0"/>
          </a:p>
        </p:txBody>
      </p:sp>
      <p:sp>
        <p:nvSpPr>
          <p:cNvPr id="10" name="C_0#auto_editor_catalog_0?lid=a7ccafc20&amp;cid=a7ccafc20&amp;vtp=1">
            <a:hlinkClick r:id="rId9" action="ppaction://hlinksldjump"/>
          </p:cNvPr>
          <p:cNvSpPr/>
          <p:nvPr/>
        </p:nvSpPr>
        <p:spPr>
          <a:xfrm>
            <a:off x="5230368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7</a:t>
            </a:r>
            <a:endParaRPr lang="en-US" sz="2200" dirty="0"/>
          </a:p>
        </p:txBody>
      </p:sp>
      <p:sp>
        <p:nvSpPr>
          <p:cNvPr id="11" name="C_0#auto_editor_catalog_0?lid=0af0b10f8&amp;cid=0af0b10f8&amp;vtp=1">
            <a:hlinkClick r:id="rId10" action="ppaction://hlinksldjump"/>
          </p:cNvPr>
          <p:cNvSpPr/>
          <p:nvPr/>
        </p:nvSpPr>
        <p:spPr>
          <a:xfrm>
            <a:off x="5806440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8</a:t>
            </a:r>
            <a:endParaRPr lang="en-US" sz="2200" dirty="0"/>
          </a:p>
        </p:txBody>
      </p:sp>
      <p:sp>
        <p:nvSpPr>
          <p:cNvPr id="12" name="C_0#auto_editor_catalog_0?lid=0f0e978bd&amp;cid=0f0e978bd&amp;vtp=1">
            <a:hlinkClick r:id="rId11" action="ppaction://hlinksldjump"/>
          </p:cNvPr>
          <p:cNvSpPr/>
          <p:nvPr/>
        </p:nvSpPr>
        <p:spPr>
          <a:xfrm>
            <a:off x="6382512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9</a:t>
            </a:r>
            <a:endParaRPr lang="en-US" sz="2200" dirty="0"/>
          </a:p>
        </p:txBody>
      </p:sp>
      <p:sp>
        <p:nvSpPr>
          <p:cNvPr id="13" name="C_0#auto_editor_catalog_0?lid=1cc64b573&amp;cid=1cc64b573&amp;vtp=1">
            <a:hlinkClick r:id="rId12" action="ppaction://hlinksldjump"/>
          </p:cNvPr>
          <p:cNvSpPr/>
          <p:nvPr/>
        </p:nvSpPr>
        <p:spPr>
          <a:xfrm>
            <a:off x="6958584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10</a:t>
            </a:r>
            <a:endParaRPr lang="en-US" sz="2200" dirty="0"/>
          </a:p>
        </p:txBody>
      </p:sp>
      <p:sp>
        <p:nvSpPr>
          <p:cNvPr id="14" name="C_0#auto_editor_catalog_0?lid=338c70ee3&amp;cid=338c70ee3&amp;vtp=1">
            <a:hlinkClick r:id="rId13" action="ppaction://hlinksldjump"/>
          </p:cNvPr>
          <p:cNvSpPr/>
          <p:nvPr/>
        </p:nvSpPr>
        <p:spPr>
          <a:xfrm>
            <a:off x="7534656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11</a:t>
            </a:r>
            <a:endParaRPr lang="en-US" sz="2200" dirty="0"/>
          </a:p>
        </p:txBody>
      </p:sp>
      <p:sp>
        <p:nvSpPr>
          <p:cNvPr id="15" name="C_0#auto_editor_catalog_0?lid=6a3ab4b37&amp;cid=6a3ab4b37&amp;vtp=1">
            <a:hlinkClick r:id="rId14" action="ppaction://hlinksldjump"/>
          </p:cNvPr>
          <p:cNvSpPr/>
          <p:nvPr/>
        </p:nvSpPr>
        <p:spPr>
          <a:xfrm>
            <a:off x="8110728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12</a:t>
            </a:r>
            <a:endParaRPr lang="en-US" sz="2200" dirty="0"/>
          </a:p>
        </p:txBody>
      </p:sp>
      <p:sp>
        <p:nvSpPr>
          <p:cNvPr id="16" name="C_0#auto_editor_catalog_0?lid=dcbdb720a&amp;cid=dcbdb720a&amp;vtp=1">
            <a:hlinkClick r:id="rId15" action="ppaction://hlinksldjump"/>
          </p:cNvPr>
          <p:cNvSpPr/>
          <p:nvPr/>
        </p:nvSpPr>
        <p:spPr>
          <a:xfrm>
            <a:off x="8686800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13</a:t>
            </a:r>
            <a:endParaRPr lang="en-US" sz="2200" dirty="0"/>
          </a:p>
        </p:txBody>
      </p:sp>
      <p:sp>
        <p:nvSpPr>
          <p:cNvPr id="17" name="C_0#auto_editor_catalog_0?lid=28561ee63&amp;cid=28561ee63&amp;vtp=1">
            <a:hlinkClick r:id="rId16" action="ppaction://hlinksldjump"/>
          </p:cNvPr>
          <p:cNvSpPr/>
          <p:nvPr/>
        </p:nvSpPr>
        <p:spPr>
          <a:xfrm>
            <a:off x="9262872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14</a:t>
            </a:r>
            <a:endParaRPr lang="en-US" sz="2200" dirty="0"/>
          </a:p>
        </p:txBody>
      </p:sp>
      <p:sp>
        <p:nvSpPr>
          <p:cNvPr id="18" name="C_0#auto_editor_catalog_0?lid=77ee53266&amp;cid=77ee53266&amp;vtp=1">
            <a:hlinkClick r:id="rId17" action="ppaction://hlinksldjump"/>
          </p:cNvPr>
          <p:cNvSpPr/>
          <p:nvPr/>
        </p:nvSpPr>
        <p:spPr>
          <a:xfrm>
            <a:off x="9838944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15</a:t>
            </a:r>
            <a:endParaRPr lang="en-US" sz="22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theme" Target="../theme/theme1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8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8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8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8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#2770a93f4.fixed?color=0,173,163&amp;vtp=1&amp;bbb=1"/>
          <p:cNvSpPr/>
          <p:nvPr/>
        </p:nvSpPr>
        <p:spPr>
          <a:xfrm>
            <a:off x="0" y="2011680"/>
            <a:ext cx="12188952" cy="795528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课时评价作业</a:t>
            </a:r>
            <a:endParaRPr lang="en-US" altLang="zh-CN" sz="5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_1_BD#2770a93f4.fixed?color=0,173,163&amp;vtp=1&amp;bbb=1"/>
              <p:cNvSpPr/>
              <p:nvPr/>
            </p:nvSpPr>
            <p:spPr>
              <a:xfrm>
                <a:off x="466344" y="3675888"/>
                <a:ext cx="11018520" cy="1230376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5000"/>
                  </a:lnSpc>
                </a:pPr>
                <a:r>
                  <a:rPr lang="en-US" altLang="zh-CN" sz="4000" b="1" i="0" dirty="0">
                    <a:solidFill>
                      <a:srgbClr val="00ADA3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课时评价作业（二十）</a:t>
                </a:r>
                <a:r>
                  <a:rPr lang="en-US" altLang="zh-CN" sz="4000" b="1" i="0" dirty="0">
                    <a:solidFill>
                      <a:srgbClr val="00ADA3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4000" b="1" i="1" dirty="0">
                            <a:solidFill>
                              <a:srgbClr val="00ADA3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4000" b="1" i="0" dirty="0">
                            <a:solidFill>
                              <a:srgbClr val="00ADA3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4000" b="1" i="0" dirty="0">
                            <a:solidFill>
                              <a:srgbClr val="00ADA3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4000" b="1" i="0" dirty="0">
                    <a:solidFill>
                      <a:srgbClr val="00ADA3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石钟山记</a:t>
                </a:r>
                <a:endParaRPr lang="en-US" altLang="zh-CN" sz="4000" dirty="0"/>
              </a:p>
            </p:txBody>
          </p:sp>
        </mc:Choice>
        <mc:Fallback>
          <p:sp>
            <p:nvSpPr>
              <p:cNvPr id="3" name="C_1_BD#2770a93f4.fixed?color=0,173,163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6344" y="3675888"/>
                <a:ext cx="11018520" cy="1230376"/>
              </a:xfrm>
              <a:prstGeom prst="rect">
                <a:avLst/>
              </a:prstGeom>
              <a:blipFill rotWithShape="1">
                <a:blip r:embed="rId1"/>
                <a:stretch>
                  <a:fillRect l="-2" t="-1796" r="2" b="2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3_BD.37_1#0af0b10f8?pid=6a9582295&amp;color=0,0,0&amp;vtp=1&amp;bt=1&amp;bbb=1"/>
          <p:cNvSpPr/>
          <p:nvPr/>
        </p:nvSpPr>
        <p:spPr>
          <a:xfrm>
            <a:off x="612648" y="466344"/>
            <a:ext cx="10963656" cy="56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8.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下列对原文有关内容的概括，不正确的一项是（3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3_AN.38_1#0af0b10f8.bracket?pid=6a9582295&amp;color=0,0,0&amp;vpa=23&amp;vtp=1"/>
          <p:cNvSpPr/>
          <p:nvPr/>
        </p:nvSpPr>
        <p:spPr>
          <a:xfrm>
            <a:off x="9512967" y="462534"/>
            <a:ext cx="515938" cy="5678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endParaRPr lang="en-US" altLang="zh-CN" sz="2800" dirty="0"/>
          </a:p>
        </p:txBody>
      </p:sp>
      <p:sp>
        <p:nvSpPr>
          <p:cNvPr id="4" name="QC_3_BD.37_2#0af0b10f8.choices?pid=6a9582295&amp;color=0,0,0&amp;vtp=1&amp;bbb=1&amp;hb=1"/>
          <p:cNvSpPr/>
          <p:nvPr/>
        </p:nvSpPr>
        <p:spPr>
          <a:xfrm>
            <a:off x="612648" y="1110678"/>
            <a:ext cx="10963656" cy="51020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文章开篇引用《水经》中的话，交代石钟山的位置，紧扣题目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，点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出石钟山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，引出下文。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寺僧“使小童持斧”扣石发声，表明他们相信李渤的说法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，也说明李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渤的说法有一定影响力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文中写绝壁下的景观，有远有近，有高有低，有动有静，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有形有声，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使人有如临其境之感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“渔工水师虽知而不能言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”是说渔人和船夫虽然知道石钟山得名的真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相但不能说清楚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3_AS.39_1#0af0b10f8?pid=6a9582295&amp;color=0,0,0&amp;vtp=1&amp;bt=1&amp;bbb=1&amp;hb=1"/>
          <p:cNvSpPr/>
          <p:nvPr/>
        </p:nvSpPr>
        <p:spPr>
          <a:xfrm>
            <a:off x="612648" y="468000"/>
            <a:ext cx="10963656" cy="12158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D项，“但不能说清楚”错误。“不能言”指不能为文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，并非不能说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清楚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3_BD.40_1#0f0e978bd?pid=6a9582295&amp;color=0,0,0&amp;vtp=1&amp;bt=1&amp;bbb=1"/>
          <p:cNvSpPr/>
          <p:nvPr/>
        </p:nvSpPr>
        <p:spPr>
          <a:xfrm>
            <a:off x="612648" y="468000"/>
            <a:ext cx="10963656" cy="56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9.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把文中的句子翻译成现代汉语。（8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  <p:sp>
        <p:nvSpPr>
          <p:cNvPr id="3" name="QB_4_BD.41_1#f646d99d2?pid=0f0e978bd&amp;color=0,0,0&amp;vtp=1&amp;bbb=1&amp;hb=1"/>
          <p:cNvSpPr/>
          <p:nvPr/>
        </p:nvSpPr>
        <p:spPr>
          <a:xfrm>
            <a:off x="612648" y="1111318"/>
            <a:ext cx="10963656" cy="18490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（1）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石之铿然有声者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所在皆是也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而此独以钟名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何哉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译文：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</a:t>
            </a:r>
            <a:endParaRPr lang="en-US" altLang="zh-CN" sz="2800" dirty="0"/>
          </a:p>
        </p:txBody>
      </p:sp>
      <p:sp>
        <p:nvSpPr>
          <p:cNvPr id="4" name="QB_4_AN.42_1#f646d99d2.blank?pid=0f0e978bd&amp;color=0,0,0&amp;vpa=24&amp;vtp=1&amp;bbb=1&amp;hb=1"/>
          <p:cNvSpPr/>
          <p:nvPr/>
        </p:nvSpPr>
        <p:spPr>
          <a:xfrm>
            <a:off x="612648" y="1728538"/>
            <a:ext cx="10963656" cy="1201357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   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敲击后能发出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“铿铿”响声的石头，到处都是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，可是唯独这座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山用钟命名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，为什么呢？（“是”“以”“名”各1分，大意1分）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73_1#4a73bb5a6?pid=0f0e978bd&amp;color=0,0,0&amp;vtp=1&amp;bt=1&amp;bbb=1&amp;hb=1&amp;hltap=1"/>
          <p:cNvSpPr/>
          <p:nvPr/>
        </p:nvSpPr>
        <p:spPr>
          <a:xfrm>
            <a:off x="612648" y="468000"/>
            <a:ext cx="10963656" cy="311753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（2）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余自齐安舟行适临汝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而长子迈将赴饶之德兴尉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送之至湖口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因得观所谓石钟者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译文：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4_AN.74_1#4a73bb5a6?pid=0f0e978bd&amp;color=0,0,0&amp;vtp=1&amp;bt=1&amp;bbb=1&amp;hb=1&amp;hla=1"/>
          <p:cNvSpPr/>
          <p:nvPr/>
        </p:nvSpPr>
        <p:spPr>
          <a:xfrm>
            <a:off x="612648" y="1735460"/>
            <a:ext cx="10963656" cy="176333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8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我从齐安坐船到临汝去，大儿子苏迈将要就任饶州德兴县的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8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县尉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，（我）送他到湖口，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因此能够看到人们所说的石钟山。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8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（“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舟”“适”“赴”各1分，大意1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3_BD.44_1#1cc64b573?pid=6a9582295&amp;color=0,0,0&amp;vtp=1&amp;bt=1&amp;bbb=1"/>
          <p:cNvSpPr/>
          <p:nvPr/>
        </p:nvSpPr>
        <p:spPr>
          <a:xfrm>
            <a:off x="612648" y="468000"/>
            <a:ext cx="10963656" cy="56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10.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补写出下列句子中的空缺部分。（6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  <p:sp>
        <p:nvSpPr>
          <p:cNvPr id="3" name="QB_4_BD.45_1#e9985ed7f?pid=1cc64b573&amp;color=0,0,0&amp;vtp=1&amp;bbb=1&amp;hb=1"/>
          <p:cNvSpPr/>
          <p:nvPr/>
        </p:nvSpPr>
        <p:spPr>
          <a:xfrm>
            <a:off x="612648" y="1111318"/>
            <a:ext cx="10963656" cy="12013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（1）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《石钟山记》中，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李渤根据敲击石头听出“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推断石钟山命名的原因。</a:t>
            </a:r>
            <a:endParaRPr lang="en-US" altLang="zh-CN" sz="2800" dirty="0"/>
          </a:p>
        </p:txBody>
      </p:sp>
      <p:sp>
        <p:nvSpPr>
          <p:cNvPr id="4" name="QB_4_AN.46_1#e9985ed7f.blank?pid=1cc64b573&amp;color=0,0,0&amp;vpa=25&amp;vtp=1&amp;bbb=1"/>
          <p:cNvSpPr/>
          <p:nvPr/>
        </p:nvSpPr>
        <p:spPr>
          <a:xfrm>
            <a:off x="8069930" y="1080838"/>
            <a:ext cx="1687513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南声函胡</a:t>
            </a:r>
            <a:endParaRPr lang="en-US" altLang="zh-CN" sz="2800" dirty="0"/>
          </a:p>
        </p:txBody>
      </p:sp>
      <p:sp>
        <p:nvSpPr>
          <p:cNvPr id="5" name="QB_4_AN.47_1#e9985ed7f.blank?pid=1cc64b573&amp;color=0,0,0&amp;vpa=26&amp;vtp=1&amp;bbb=1&amp;hb=1"/>
          <p:cNvSpPr/>
          <p:nvPr/>
        </p:nvSpPr>
        <p:spPr>
          <a:xfrm>
            <a:off x="612648" y="1080838"/>
            <a:ext cx="10963656" cy="1207072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                                                  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北音清越</a:t>
            </a:r>
            <a:endParaRPr lang="en-US" altLang="zh-CN" sz="2800" dirty="0"/>
          </a:p>
        </p:txBody>
      </p:sp>
      <p:sp>
        <p:nvSpPr>
          <p:cNvPr id="6" name="QB_4_BD.48_1#c1f5773e4?pid=1cc64b573&amp;color=0,0,0&amp;vtp=1&amp;bbb=1&amp;hb=1"/>
          <p:cNvSpPr/>
          <p:nvPr/>
        </p:nvSpPr>
        <p:spPr>
          <a:xfrm>
            <a:off x="612648" y="2388303"/>
            <a:ext cx="10963656" cy="18635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spc="-5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2）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《石钟山记》中，苏轼夜游并考察石钟山</a:t>
            </a:r>
            <a:r>
              <a:rPr lang="en-US" altLang="zh-CN" sz="2800" b="0" i="0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，对前人有关石钟山命</a:t>
            </a:r>
            <a:endParaRPr lang="en-US" altLang="zh-CN" sz="2800" b="0" i="0" spc="-5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名的说法进行了分析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批评了“</a:t>
            </a:r>
            <a:r>
              <a:rPr lang="en-US" altLang="zh-CN" sz="2800" i="0" spc="-5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</a:t>
            </a:r>
            <a:r>
              <a:rPr lang="en-US" altLang="zh-CN" sz="2800" b="0" i="0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i="0" spc="-5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</a:t>
            </a:r>
            <a:r>
              <a:rPr lang="en-US" altLang="zh-CN" sz="2800" b="0" i="0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”的错</a:t>
            </a:r>
            <a:endParaRPr lang="en-US" altLang="zh-CN" sz="2800" b="0" i="0" spc="-5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误做法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，表现了中国古代文人严谨、求实的精神，具有一定的现实意义。</a:t>
            </a:r>
            <a:endParaRPr lang="en-US" altLang="zh-CN" sz="2800" spc="-50" dirty="0"/>
          </a:p>
        </p:txBody>
      </p:sp>
      <p:sp>
        <p:nvSpPr>
          <p:cNvPr id="7" name="QB_4_AN.49_1#c1f5773e4.blank?pid=1cc64b573&amp;color=0,0,0&amp;vpa=27&amp;vtp=1&amp;bbb=1"/>
          <p:cNvSpPr/>
          <p:nvPr/>
        </p:nvSpPr>
        <p:spPr>
          <a:xfrm>
            <a:off x="5291805" y="3005523"/>
            <a:ext cx="2357438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spc="-5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事不目见耳闻</a:t>
            </a:r>
            <a:endParaRPr lang="en-US" altLang="zh-CN" sz="2800" spc="-50" dirty="0"/>
          </a:p>
        </p:txBody>
      </p:sp>
      <p:sp>
        <p:nvSpPr>
          <p:cNvPr id="8" name="QB_4_AN.50_1#c1f5773e4.blank?pid=1cc64b573&amp;color=0,0,0&amp;vpa=28&amp;vtp=1&amp;bbb=1"/>
          <p:cNvSpPr/>
          <p:nvPr/>
        </p:nvSpPr>
        <p:spPr>
          <a:xfrm>
            <a:off x="8041355" y="3005523"/>
            <a:ext cx="2357438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spc="-5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而臆断其有无</a:t>
            </a:r>
            <a:endParaRPr lang="en-US" altLang="zh-CN" sz="2800" spc="-5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  <p:bldP spid="7" grpId="0" animBg="1" build="p"/>
      <p:bldP spid="8" grpId="0" animBg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51_1#f6fb8c349?pid=1cc64b573&amp;color=0,0,0&amp;vtp=1&amp;bt=1&amp;bbb=1&amp;hb=1"/>
          <p:cNvSpPr/>
          <p:nvPr/>
        </p:nvSpPr>
        <p:spPr>
          <a:xfrm>
            <a:off x="612648" y="468000"/>
            <a:ext cx="10963656" cy="18490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（3）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《石钟山记》中，对“石钟山”命名的由来，苏轼持怀疑态度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：对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于郦道元的观点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苏轼说“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而对于李渤的观点，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则说“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</a:t>
            </a:r>
            <a:endParaRPr lang="en-US" altLang="zh-CN" sz="2800" dirty="0"/>
          </a:p>
        </p:txBody>
      </p:sp>
      <p:sp>
        <p:nvSpPr>
          <p:cNvPr id="3" name="QB_4_AN.52_1#f6fb8c349.blank?pid=1cc64b573&amp;color=0,0,0&amp;vpa=29&amp;vtp=1&amp;bbb=1"/>
          <p:cNvSpPr/>
          <p:nvPr/>
        </p:nvSpPr>
        <p:spPr>
          <a:xfrm>
            <a:off x="4691730" y="1085220"/>
            <a:ext cx="1687513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人常疑之</a:t>
            </a:r>
            <a:endParaRPr lang="en-US" altLang="zh-CN" sz="2800" dirty="0"/>
          </a:p>
        </p:txBody>
      </p:sp>
      <p:sp>
        <p:nvSpPr>
          <p:cNvPr id="4" name="QB_4_AN.53_1#f6fb8c349.blank?pid=1cc64b573&amp;color=0,0,0&amp;vpa=30&amp;vtp=1&amp;bbb=1"/>
          <p:cNvSpPr/>
          <p:nvPr/>
        </p:nvSpPr>
        <p:spPr>
          <a:xfrm>
            <a:off x="622967" y="1711965"/>
            <a:ext cx="1687513" cy="5536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余尤疑之</a:t>
            </a:r>
            <a:endParaRPr lang="en-US" altLang="zh-CN" sz="2800" dirty="0"/>
          </a:p>
        </p:txBody>
      </p:sp>
      <p:sp>
        <p:nvSpPr>
          <p:cNvPr id="5" name="QB_4_AN.54_1#f6fb8c349?pid=1cc64b573&amp;color=0,0,0&amp;vtp=1&amp;bbb=1"/>
          <p:cNvSpPr/>
          <p:nvPr/>
        </p:nvSpPr>
        <p:spPr>
          <a:xfrm>
            <a:off x="612648" y="2390018"/>
            <a:ext cx="10963656" cy="56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[答案]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（每空1分，写错字不得分）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26cba1baf?pid=2770a93f4&amp;color=0,173,163&amp;vtp=1&amp;bt=1&amp;bbb=1"/>
          <p:cNvSpPr/>
          <p:nvPr/>
        </p:nvSpPr>
        <p:spPr>
          <a:xfrm>
            <a:off x="612648" y="466344"/>
            <a:ext cx="10963656" cy="107797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600"/>
              </a:lnSpc>
            </a:pPr>
            <a:r>
              <a:rPr lang="en-US" altLang="zh-CN" sz="32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素养提升练</a:t>
            </a:r>
            <a:endParaRPr lang="en-US" altLang="zh-CN" sz="3200" dirty="0"/>
          </a:p>
        </p:txBody>
      </p:sp>
      <p:sp>
        <p:nvSpPr>
          <p:cNvPr id="3" name="QM_3_BD.55_1#5a88bd140?pid=26cba1baf&amp;color=0,0,0&amp;vtp=1&amp;bbb=1&amp;hb=1"/>
          <p:cNvSpPr/>
          <p:nvPr/>
        </p:nvSpPr>
        <p:spPr>
          <a:xfrm>
            <a:off x="612648" y="1181724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（2025</a:t>
            </a: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四川眉山检测</a:t>
            </a: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阅读下面的文言文，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完成题目。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材料一：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至暮夜月明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独与迈乘小舟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至绝壁下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大石侧立千尺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如猛兽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奇鬼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森然欲搏人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而山上栖鹘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闻人声亦惊起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磔磔云霄间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又有</a:t>
            </a:r>
            <a:endParaRPr lang="en-US" altLang="zh-CN" sz="100" b="0" i="0" kern="0" spc="-9990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若老人咳且笑于山谷中者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或曰此鹳鹤也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余方心动欲还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而大声发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于水上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噌吰如钟鼓不绝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舟人大恐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徐而察之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则山下皆石穴罅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不知其浅深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微波入焉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涵澹澎湃而为此也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舟回至两山间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将入港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  <p:sp>
        <p:nvSpPr>
          <p:cNvPr id="4" name="QM_3_BD.55_1#5a88bd140?pid=26cba1baf&amp;color=0,0,0&amp;vtp=1&amp;bbb=1&amp;hb=1&amp;zzd= 6"/>
          <p:cNvSpPr/>
          <p:nvPr/>
        </p:nvSpPr>
        <p:spPr>
          <a:xfrm>
            <a:off x="771430" y="443292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QM_3_BD.55_1#5a88bd140?pid=26cba1baf&amp;color=0,0,0&amp;vtp=1&amp;bbb=1&amp;hb=1&amp;zzd= 9"/>
          <p:cNvSpPr/>
          <p:nvPr/>
        </p:nvSpPr>
        <p:spPr>
          <a:xfrm>
            <a:off x="6461030" y="574102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55_1#5a88bd140?pid=26cba1baf&amp;color=0,0,0&amp;vtp=1&amp;bbb=1&amp;hb=1"/>
          <p:cNvSpPr/>
          <p:nvPr/>
        </p:nvSpPr>
        <p:spPr>
          <a:xfrm>
            <a:off x="612648" y="468000"/>
            <a:ext cx="10963656" cy="5732971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口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有大石当中流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可坐百人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空中而多窍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与风水相吞吐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有窾坎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镗鞳之声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与向之噌吰者相应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如乐作焉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因笑谓迈曰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汝识之乎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噌吰者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周景王之无射也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窾坎镗鞳者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魏庄子之歌钟也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古之人不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余欺也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！”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事不目见耳闻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而臆断其有无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可乎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郦元之所见闻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殆与余同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而言之不详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士大夫终不肯以小舟夜泊绝壁之下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故莫能知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而渔工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水师虽知而不能言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此世所以不传也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u="sng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而陋者乃以斧斤考击而求之</a:t>
            </a:r>
            <a:r>
              <a:rPr lang="en-US" altLang="zh-CN" sz="2800" b="0" i="0" u="sng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u="sng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u="sng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自以为得其实</a:t>
            </a:r>
            <a:r>
              <a:rPr lang="en-US" altLang="zh-CN" sz="2800" b="0" i="0" u="sng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余是以记之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盖叹郦元之简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而笑李渤之陋也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algn="r"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选自苏轼《石钟山记》）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#1.1.3</a:t>
            </a:r>
            <a:endParaRPr lang="en-US" altLang="zh-CN" sz="2800" dirty="0"/>
          </a:p>
        </p:txBody>
      </p:sp>
      <p:sp>
        <p:nvSpPr>
          <p:cNvPr id="3" name="QM_3_BD.55_1#5a88bd140?pid=26cba1baf&amp;color=0,0,0&amp;vtp=1&amp;bbb=1&amp;hb=1&amp;zzd= 6"/>
          <p:cNvSpPr/>
          <p:nvPr/>
        </p:nvSpPr>
        <p:spPr>
          <a:xfrm>
            <a:off x="2549430" y="37192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QM_3_BD.55_1#5a88bd140?pid=26cba1baf&amp;color=0,0,0&amp;vtp=1&amp;bbb=1&amp;hb=1&amp;zzd= 9"/>
          <p:cNvSpPr/>
          <p:nvPr/>
        </p:nvSpPr>
        <p:spPr>
          <a:xfrm>
            <a:off x="3971830" y="56623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55_2#5a88bd140?pid=26cba1baf&amp;color=0,0,0&amp;vtp=1&amp;bt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材料二：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今年秋七月既望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因督学至其邑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偕老人高嵩等诣北钟山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山皆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大石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侧立于江滨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高可千余丈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左有观音阁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阁有小轩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适临钟石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之上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老人与寺僧宏</a:t>
            </a:r>
            <a:r>
              <a:rPr lang="en-US" altLang="zh-CN" sz="2800" b="0" i="0" kern="0" spc="-100" dirty="0">
                <a:solidFill>
                  <a:srgbClr val="000000"/>
                </a:solidFill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钅</a:t>
            </a:r>
            <a:r>
              <a:rPr lang="en-US" altLang="zh-CN" sz="2800" b="0" i="0" kern="0" dirty="0">
                <a:solidFill>
                  <a:srgbClr val="000000"/>
                </a:solidFill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指予曰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此北钟山也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山以是名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乃由阁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后履崭岩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触荆榛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蛇行而上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有亭曰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白云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盖顶也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仅可容二三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凭阑一望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小孤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五老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香炉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二祖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五祖诸峰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如拱如抱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皆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屏列于左右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江水南来而清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湖水西出而浊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或汇于此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wavy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而后朝宗于</a:t>
            </a:r>
            <a:endParaRPr lang="en-US" altLang="zh-CN" sz="2800" b="0" i="0" u="wavy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u="wavy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海灏瀚汪洋无际远涵天碧近漾岚光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悠然之景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可以游览得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而不可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55_2#5a88bd140?pid=26cba1baf&amp;color=0,0,0&amp;vtp=1&amp;bt=1&amp;bbb=1&amp;hb=1"/>
          <p:cNvSpPr/>
          <p:nvPr/>
        </p:nvSpPr>
        <p:spPr>
          <a:xfrm>
            <a:off x="612648" y="468000"/>
            <a:ext cx="10963656" cy="5829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以笔舌状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返而登岸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径造钟石之下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俯而观之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石皆罅穴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水落风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不能钟鸣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九江复回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与进士梅君愈及老人乘舟至其处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风怒浪急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舟不能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舣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乃上阁之小轩聆之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诚噌吰如洪钟然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余石无此声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郦元之纪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苏公之辨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良足以破千古之疑矣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次日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诣南钟山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山下亦有观音阁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临大江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左右石壁如北钟山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其景则不如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右石中缺十余丈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老人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寺僧曰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此南钟石也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苏公有记刻其上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正统十四年己巳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石裂而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仆于水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形迹尚新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详察南北诸石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下俱穴窍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风水搏之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皆能有声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何独此石以钟名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盖诸石负土而侧立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下虚而背实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故其音浊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1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6a9582295?pid=2770a93f4&amp;color=0,173,163&amp;vtp=1&amp;bt=1&amp;bbb=1"/>
          <p:cNvSpPr/>
          <p:nvPr/>
        </p:nvSpPr>
        <p:spPr>
          <a:xfrm>
            <a:off x="612648" y="466344"/>
            <a:ext cx="10963656" cy="55861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700"/>
              </a:lnSpc>
            </a:pPr>
            <a:r>
              <a:rPr lang="en-US" altLang="zh-CN" sz="32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基础达标练</a:t>
            </a:r>
            <a:endParaRPr lang="en-US" altLang="zh-CN" sz="3200" dirty="0"/>
          </a:p>
        </p:txBody>
      </p:sp>
      <p:sp>
        <p:nvSpPr>
          <p:cNvPr id="3" name="QB_3_BD.1_1#56eefa7bb?pid=6a9582295&amp;color=0,0,0&amp;vtp=1&amp;bbb=1&amp;hb=1"/>
          <p:cNvSpPr/>
          <p:nvPr/>
        </p:nvSpPr>
        <p:spPr>
          <a:xfrm>
            <a:off x="612648" y="1091707"/>
            <a:ext cx="10963656" cy="526161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请写出文中空缺的字词。（5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42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元丰七年六月丁丑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余自齐安舟行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临汝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而长子迈将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饶之德兴尉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送之至湖口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③(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得观所谓石钟者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寺僧使小童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持斧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④(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乱石间择其一二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⑤(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硿硿焉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余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⑥(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笑而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不信也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⑦(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暮夜月明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独与迈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⑧(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小舟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至绝壁下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大石侧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立千尺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如猛兽奇鬼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森然欲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⑨(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而山上栖鹘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闻人声亦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⑩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起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磔磔云霄间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又有若老人咳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⑪(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笑于山谷中者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，⑫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曰此鹳鹤也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余方心动欲还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而大声发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⑬(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水上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噌吰如钟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鼓不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⑭(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舟人大恐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徐而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⑮(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则山下皆石穴罅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不知其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浅深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微波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⑯(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涵澹澎湃而为此也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#1.1</a:t>
            </a:r>
            <a:endParaRPr lang="en-US" altLang="zh-CN" sz="2800" dirty="0"/>
          </a:p>
        </p:txBody>
      </p:sp>
      <p:sp>
        <p:nvSpPr>
          <p:cNvPr id="4" name="QB_3_AN.2_1#56eefa7bb.bracket?pid=6a9582295&amp;color=0,0,0&amp;vpa=1&amp;vtp=1"/>
          <p:cNvSpPr/>
          <p:nvPr/>
        </p:nvSpPr>
        <p:spPr>
          <a:xfrm>
            <a:off x="7150767" y="1629362"/>
            <a:ext cx="615950" cy="4869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适</a:t>
            </a:r>
            <a:endParaRPr lang="en-US" altLang="zh-CN" sz="2800" dirty="0"/>
          </a:p>
        </p:txBody>
      </p:sp>
      <p:sp>
        <p:nvSpPr>
          <p:cNvPr id="5" name="QB_3_AN.3_1#56eefa7bb.bracket?pid=6a9582295&amp;color=0,0,0&amp;vpa=2&amp;vtp=1"/>
          <p:cNvSpPr/>
          <p:nvPr/>
        </p:nvSpPr>
        <p:spPr>
          <a:xfrm>
            <a:off x="749966" y="2162761"/>
            <a:ext cx="615950" cy="4869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赴</a:t>
            </a:r>
            <a:endParaRPr lang="en-US" altLang="zh-CN" sz="2800" dirty="0"/>
          </a:p>
        </p:txBody>
      </p:sp>
      <p:sp>
        <p:nvSpPr>
          <p:cNvPr id="6" name="QB_3_AN.4_1#56eefa7bb.bracket?pid=6a9582295&amp;color=0,0,0&amp;vpa=3&amp;vtp=1"/>
          <p:cNvSpPr/>
          <p:nvPr/>
        </p:nvSpPr>
        <p:spPr>
          <a:xfrm>
            <a:off x="6060155" y="2162761"/>
            <a:ext cx="615950" cy="4869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因</a:t>
            </a:r>
            <a:endParaRPr lang="en-US" altLang="zh-CN" sz="2800" dirty="0"/>
          </a:p>
        </p:txBody>
      </p:sp>
      <p:sp>
        <p:nvSpPr>
          <p:cNvPr id="7" name="QB_3_AN.5_1#56eefa7bb.bracket?pid=6a9582295&amp;color=0,0,0&amp;vpa=4&amp;vtp=1"/>
          <p:cNvSpPr/>
          <p:nvPr/>
        </p:nvSpPr>
        <p:spPr>
          <a:xfrm>
            <a:off x="2172367" y="2696162"/>
            <a:ext cx="615950" cy="4869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于</a:t>
            </a:r>
            <a:endParaRPr lang="en-US" altLang="zh-CN" sz="2800" dirty="0"/>
          </a:p>
        </p:txBody>
      </p:sp>
      <p:sp>
        <p:nvSpPr>
          <p:cNvPr id="8" name="QB_3_AN.6_1#56eefa7bb.bracket?pid=6a9582295&amp;color=0,0,0&amp;vpa=5&amp;vtp=1"/>
          <p:cNvSpPr/>
          <p:nvPr/>
        </p:nvSpPr>
        <p:spPr>
          <a:xfrm>
            <a:off x="5971255" y="2696162"/>
            <a:ext cx="615950" cy="4869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扣</a:t>
            </a:r>
            <a:endParaRPr lang="en-US" altLang="zh-CN" sz="2800" dirty="0"/>
          </a:p>
        </p:txBody>
      </p:sp>
      <p:sp>
        <p:nvSpPr>
          <p:cNvPr id="9" name="QB_3_AN.7_1#56eefa7bb.bracket?pid=6a9582295&amp;color=0,0,0&amp;vpa=6&amp;vtp=1"/>
          <p:cNvSpPr/>
          <p:nvPr/>
        </p:nvSpPr>
        <p:spPr>
          <a:xfrm>
            <a:off x="9770142" y="2696162"/>
            <a:ext cx="615950" cy="4869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固</a:t>
            </a:r>
            <a:endParaRPr lang="en-US" altLang="zh-CN" sz="2800" dirty="0"/>
          </a:p>
        </p:txBody>
      </p:sp>
      <p:sp>
        <p:nvSpPr>
          <p:cNvPr id="10" name="QB_3_AN.8_1#56eefa7bb.bracket?pid=6a9582295&amp;color=0,0,0&amp;vpa=7&amp;vtp=1"/>
          <p:cNvSpPr/>
          <p:nvPr/>
        </p:nvSpPr>
        <p:spPr>
          <a:xfrm>
            <a:off x="2527967" y="3229561"/>
            <a:ext cx="615950" cy="4869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至</a:t>
            </a:r>
            <a:endParaRPr lang="en-US" altLang="zh-CN" sz="2800" dirty="0"/>
          </a:p>
        </p:txBody>
      </p:sp>
      <p:sp>
        <p:nvSpPr>
          <p:cNvPr id="11" name="QB_3_AN.9_1#56eefa7bb.bracket?pid=6a9582295&amp;color=0,0,0&amp;vpa=8&amp;vtp=1"/>
          <p:cNvSpPr/>
          <p:nvPr/>
        </p:nvSpPr>
        <p:spPr>
          <a:xfrm>
            <a:off x="6682455" y="3229561"/>
            <a:ext cx="615950" cy="4869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乘</a:t>
            </a:r>
            <a:endParaRPr lang="en-US" altLang="zh-CN" sz="2800" dirty="0"/>
          </a:p>
        </p:txBody>
      </p:sp>
      <p:sp>
        <p:nvSpPr>
          <p:cNvPr id="12" name="QB_3_AN.10_1#56eefa7bb.bracket?pid=6a9582295&amp;color=0,0,0&amp;vpa=9&amp;vtp=1"/>
          <p:cNvSpPr/>
          <p:nvPr/>
        </p:nvSpPr>
        <p:spPr>
          <a:xfrm>
            <a:off x="5728366" y="3762962"/>
            <a:ext cx="615950" cy="4869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搏</a:t>
            </a:r>
            <a:endParaRPr lang="en-US" altLang="zh-CN" sz="2800" dirty="0"/>
          </a:p>
        </p:txBody>
      </p:sp>
      <p:sp>
        <p:nvSpPr>
          <p:cNvPr id="13" name="QB_3_AN.11_1#56eefa7bb.bracket?pid=6a9582295&amp;color=0,0,0&amp;vpa=10&amp;vtp=1"/>
          <p:cNvSpPr/>
          <p:nvPr/>
        </p:nvSpPr>
        <p:spPr>
          <a:xfrm>
            <a:off x="749966" y="4296361"/>
            <a:ext cx="615950" cy="4869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惊</a:t>
            </a:r>
            <a:endParaRPr lang="en-US" altLang="zh-CN" sz="2800" dirty="0"/>
          </a:p>
        </p:txBody>
      </p:sp>
      <p:sp>
        <p:nvSpPr>
          <p:cNvPr id="14" name="QB_3_AN.12_1#56eefa7bb.bracket?pid=6a9582295&amp;color=0,0,0&amp;vpa=11&amp;vtp=1"/>
          <p:cNvSpPr/>
          <p:nvPr/>
        </p:nvSpPr>
        <p:spPr>
          <a:xfrm>
            <a:off x="7109492" y="4296361"/>
            <a:ext cx="615950" cy="4869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且</a:t>
            </a:r>
            <a:endParaRPr lang="en-US" altLang="zh-CN" sz="2800" dirty="0"/>
          </a:p>
        </p:txBody>
      </p:sp>
      <p:sp>
        <p:nvSpPr>
          <p:cNvPr id="15" name="QB_3_AN.13_1#56eefa7bb.bracket?pid=6a9582295&amp;color=0,0,0&amp;vpa=12&amp;vtp=1"/>
          <p:cNvSpPr/>
          <p:nvPr/>
        </p:nvSpPr>
        <p:spPr>
          <a:xfrm>
            <a:off x="749966" y="4829762"/>
            <a:ext cx="615950" cy="4869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或</a:t>
            </a:r>
            <a:endParaRPr lang="en-US" altLang="zh-CN" sz="2800" dirty="0"/>
          </a:p>
        </p:txBody>
      </p:sp>
      <p:sp>
        <p:nvSpPr>
          <p:cNvPr id="16" name="QB_3_AN.14_1#56eefa7bb.bracket?pid=6a9582295&amp;color=0,0,0&amp;vpa=13&amp;vtp=1"/>
          <p:cNvSpPr/>
          <p:nvPr/>
        </p:nvSpPr>
        <p:spPr>
          <a:xfrm>
            <a:off x="8176292" y="4829762"/>
            <a:ext cx="615950" cy="4869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于</a:t>
            </a:r>
            <a:endParaRPr lang="en-US" altLang="zh-CN" sz="2800" dirty="0"/>
          </a:p>
        </p:txBody>
      </p:sp>
      <p:sp>
        <p:nvSpPr>
          <p:cNvPr id="17" name="QB_3_AN.15_1#56eefa7bb.bracket?pid=6a9582295&amp;color=0,0,0&amp;vpa=14&amp;vtp=1"/>
          <p:cNvSpPr/>
          <p:nvPr/>
        </p:nvSpPr>
        <p:spPr>
          <a:xfrm>
            <a:off x="1888204" y="5363161"/>
            <a:ext cx="615950" cy="4869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绝</a:t>
            </a:r>
            <a:endParaRPr lang="en-US" altLang="zh-CN" sz="2800" dirty="0"/>
          </a:p>
        </p:txBody>
      </p:sp>
      <p:sp>
        <p:nvSpPr>
          <p:cNvPr id="18" name="QB_3_AN.16_1#56eefa7bb.bracket?pid=6a9582295&amp;color=0,0,0&amp;vpa=15&amp;vtp=1"/>
          <p:cNvSpPr/>
          <p:nvPr/>
        </p:nvSpPr>
        <p:spPr>
          <a:xfrm>
            <a:off x="6114130" y="5363161"/>
            <a:ext cx="615950" cy="4869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察</a:t>
            </a:r>
            <a:endParaRPr lang="en-US" altLang="zh-CN" sz="2800" dirty="0"/>
          </a:p>
        </p:txBody>
      </p:sp>
      <p:sp>
        <p:nvSpPr>
          <p:cNvPr id="19" name="QB_3_AN.17_1#56eefa7bb.bracket?pid=6a9582295&amp;color=0,0,0&amp;vpa=16&amp;vtp=1"/>
          <p:cNvSpPr/>
          <p:nvPr/>
        </p:nvSpPr>
        <p:spPr>
          <a:xfrm>
            <a:off x="2955004" y="5876432"/>
            <a:ext cx="615950" cy="46793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入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500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500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1" dur="500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4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9" dur="500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2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7" dur="500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0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  <p:bldP spid="6" grpId="0" animBg="1" build="p"/>
      <p:bldP spid="7" grpId="0" animBg="1" build="p"/>
      <p:bldP spid="8" grpId="0" animBg="1" build="p"/>
      <p:bldP spid="9" grpId="0" animBg="1" build="p"/>
      <p:bldP spid="10" grpId="0" animBg="1" build="p"/>
      <p:bldP spid="11" grpId="0" animBg="1" build="p"/>
      <p:bldP spid="12" grpId="0" animBg="1" build="p"/>
      <p:bldP spid="13" grpId="0" animBg="1" build="p"/>
      <p:bldP spid="14" grpId="0" animBg="1" build="p"/>
      <p:bldP spid="15" grpId="0" animBg="1" build="p"/>
      <p:bldP spid="16" grpId="0" animBg="1" build="p"/>
      <p:bldP spid="17" grpId="0" animBg="1" build="p"/>
      <p:bldP spid="18" grpId="0" animBg="1" build="p"/>
      <p:bldP spid="19" grpId="0" animBg="1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55_2#5a88bd140?pid=26cba1baf&amp;color=0,0,0&amp;vtp=1&amp;bt=1&amp;bbb=1&amp;hb=1"/>
          <p:cNvSpPr/>
          <p:nvPr/>
        </p:nvSpPr>
        <p:spPr>
          <a:xfrm>
            <a:off x="612648" y="468000"/>
            <a:ext cx="10963656" cy="3142171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惟此石突然特立于水中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中空而下虚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故其音如洪钟焉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李渤乃欲以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斧斤考击而辨其清浊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则疏矣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然疑苏公当时所游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乃港口稍南之景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方有石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如猛兽奇鬼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森然欲搏人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杨次山所谓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真山从作假山看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者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正此谓也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且遇恐即回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南北钟山恐未到也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故其景不见称于文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algn="r"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摘编自章潢《游石钟山记》）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#1.2.3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56_1#338c70ee3?pid=5a88bd140&amp;color=0,0,0&amp;vtp=1&amp;bt=1&amp;bbb=1&amp;hb=1"/>
          <p:cNvSpPr/>
          <p:nvPr/>
        </p:nvSpPr>
        <p:spPr>
          <a:xfrm>
            <a:off x="612648" y="468000"/>
            <a:ext cx="10963656" cy="18490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11.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材料二画波浪线的部分有三处需要断句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，请用铅笔将相应位置的答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案标号涂黑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，每涂对一处得1分，涂黑超过三处不得分。（3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而后朝宗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于海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灏瀚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汪洋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无际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远涵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天碧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近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漾岚光</a:t>
            </a:r>
            <a:endParaRPr lang="en-US" altLang="zh-CN" sz="2800" dirty="0"/>
          </a:p>
        </p:txBody>
      </p:sp>
      <p:sp>
        <p:nvSpPr>
          <p:cNvPr id="3" name="QO_4_AN.57_1#338c70ee3?pid=5a88bd140&amp;color=0,0,0&amp;vtp=1&amp;bbb=1"/>
          <p:cNvSpPr/>
          <p:nvPr/>
        </p:nvSpPr>
        <p:spPr>
          <a:xfrm>
            <a:off x="612648" y="2390018"/>
            <a:ext cx="10963656" cy="56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[答案]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BEG</a:t>
            </a:r>
            <a:endParaRPr lang="en-US" altLang="zh-CN" sz="2800" dirty="0"/>
          </a:p>
        </p:txBody>
      </p:sp>
      <p:sp>
        <p:nvSpPr>
          <p:cNvPr id="4" name="QO_4_AS.58_1#338c70ee3?pid=5a88bd140&amp;color=0,0,0&amp;vtp=1&amp;bbb=1&amp;hb=1"/>
          <p:cNvSpPr/>
          <p:nvPr/>
        </p:nvSpPr>
        <p:spPr>
          <a:xfrm>
            <a:off x="612648" y="3029018"/>
            <a:ext cx="10963656" cy="18632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spc="-5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spc="-5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spc="-5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“灏瀚汪洋无际”形容大海水势浩渺，与“而后朝宗于海”的主语</a:t>
            </a:r>
            <a:r>
              <a:rPr lang="en-US" altLang="zh-CN" sz="2800" b="0" i="0" spc="-5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“江</a:t>
            </a:r>
            <a:endParaRPr lang="en-US" altLang="zh-CN" sz="2800" b="0" i="0" spc="-5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pc="-5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水</a:t>
            </a:r>
            <a:r>
              <a:rPr lang="en-US" altLang="zh-CN" sz="2800" b="0" i="0" spc="-5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、湖水”不一致，故在B处断开；“远涵天碧”“近漾岚光”对仗工整</a:t>
            </a:r>
            <a:r>
              <a:rPr lang="en-US" altLang="zh-CN" sz="2800" b="0" i="0" spc="-5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，且</a:t>
            </a:r>
            <a:endParaRPr lang="en-US" altLang="zh-CN" sz="2800" b="0" i="0" spc="-5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 spc="-5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与</a:t>
            </a:r>
            <a:r>
              <a:rPr lang="en-US" altLang="zh-CN" sz="2800" b="0" i="0" spc="-5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“灏瀚汪洋无际”一起修饰大海，三者为并列关系，故在E、G处断开。</a:t>
            </a:r>
            <a:endParaRPr lang="en-US" altLang="zh-CN" sz="2800" spc="-50" dirty="0"/>
          </a:p>
        </p:txBody>
      </p:sp>
      <p:sp>
        <p:nvSpPr>
          <p:cNvPr id="5" name="QO_4_BD.56_1#338c70ee3?pid=5a88bd140&amp;color=0,0,0&amp;vtp=1&amp;bt=1&amp;bbb=1&amp;hb=1&amp;ib=1"/>
          <p:cNvSpPr/>
          <p:nvPr/>
        </p:nvSpPr>
        <p:spPr>
          <a:xfrm>
            <a:off x="2035048" y="1814200"/>
            <a:ext cx="257239" cy="553657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QO_4_BD.56_1#338c70ee3?pid=5a88bd140&amp;color=0,0,0&amp;vtp=1&amp;bt=1&amp;bbb=1&amp;hb=1&amp;ib=1"/>
          <p:cNvSpPr/>
          <p:nvPr/>
        </p:nvSpPr>
        <p:spPr>
          <a:xfrm>
            <a:off x="3003423" y="1814200"/>
            <a:ext cx="236601" cy="553657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QO_4_BD.56_1#338c70ee3?pid=5a88bd140&amp;color=0,0,0&amp;vtp=1&amp;bt=1&amp;bbb=1&amp;hb=1&amp;ib=1"/>
          <p:cNvSpPr/>
          <p:nvPr/>
        </p:nvSpPr>
        <p:spPr>
          <a:xfrm>
            <a:off x="3951161" y="1814200"/>
            <a:ext cx="236601" cy="553657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QO_4_BD.56_1#338c70ee3?pid=5a88bd140&amp;color=0,0,0&amp;vtp=1&amp;bt=1&amp;bbb=1&amp;hb=1&amp;ib=1"/>
          <p:cNvSpPr/>
          <p:nvPr/>
        </p:nvSpPr>
        <p:spPr>
          <a:xfrm>
            <a:off x="4898898" y="1814200"/>
            <a:ext cx="257239" cy="553657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QO_4_BD.56_1#338c70ee3?pid=5a88bd140&amp;color=0,0,0&amp;vtp=1&amp;bt=1&amp;bbb=1&amp;hb=1&amp;ib=1"/>
          <p:cNvSpPr/>
          <p:nvPr/>
        </p:nvSpPr>
        <p:spPr>
          <a:xfrm>
            <a:off x="5867273" y="1814200"/>
            <a:ext cx="217551" cy="553657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QO_4_BD.56_1#338c70ee3?pid=5a88bd140&amp;color=0,0,0&amp;vtp=1&amp;bt=1&amp;bbb=1&amp;hb=1&amp;ib=1"/>
          <p:cNvSpPr/>
          <p:nvPr/>
        </p:nvSpPr>
        <p:spPr>
          <a:xfrm>
            <a:off x="6795961" y="1814200"/>
            <a:ext cx="198501" cy="553657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QO_4_BD.56_1#338c70ee3?pid=5a88bd140&amp;color=0,0,0&amp;vtp=1&amp;bt=1&amp;bbb=1&amp;hb=1&amp;ib=1"/>
          <p:cNvSpPr/>
          <p:nvPr/>
        </p:nvSpPr>
        <p:spPr>
          <a:xfrm>
            <a:off x="7705598" y="1814200"/>
            <a:ext cx="257239" cy="553657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QO_4_BD.56_1#338c70ee3?pid=5a88bd140&amp;color=0,0,0&amp;vtp=1&amp;bt=1&amp;bbb=1&amp;hb=1&amp;ib=1"/>
          <p:cNvSpPr/>
          <p:nvPr/>
        </p:nvSpPr>
        <p:spPr>
          <a:xfrm>
            <a:off x="8318373" y="1814200"/>
            <a:ext cx="257239" cy="553657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59_1#6a3ab4b37?pid=5a88bd140&amp;color=0,0,0&amp;vtp=1&amp;bt=1&amp;bbb=1"/>
          <p:cNvSpPr/>
          <p:nvPr/>
        </p:nvSpPr>
        <p:spPr>
          <a:xfrm>
            <a:off x="612648" y="466344"/>
            <a:ext cx="10963656" cy="56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12.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下列对材料中加点词语的解说，不正确的一项是（3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4_AN.60_1#6a3ab4b37.bracket?pid=5a88bd140&amp;color=0,0,0&amp;vpa=31&amp;vtp=1"/>
          <p:cNvSpPr/>
          <p:nvPr/>
        </p:nvSpPr>
        <p:spPr>
          <a:xfrm>
            <a:off x="10046367" y="462534"/>
            <a:ext cx="515938" cy="5678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endParaRPr lang="en-US" altLang="zh-CN" sz="2800" dirty="0"/>
          </a:p>
        </p:txBody>
      </p:sp>
      <p:sp>
        <p:nvSpPr>
          <p:cNvPr id="4" name="QC_4_BD.59_2#6a3ab4b37.choices?pid=5a88bd140&amp;color=0,0,0&amp;vtp=1&amp;bbb=1&amp;hb=1"/>
          <p:cNvSpPr/>
          <p:nvPr/>
        </p:nvSpPr>
        <p:spPr>
          <a:xfrm>
            <a:off x="612648" y="1110678"/>
            <a:ext cx="10963656" cy="31444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“若”与“以若所为，求若所欲”（《齐桓晋文之事》）中“若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”的词义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不同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“为”与“非秦者去，为客者逐”（《谏逐客书》）中“为”的词义不同。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“见”与“见犯乃死”（《苏武传》）中“见”的词义相同。</a:t>
            </a:r>
            <a:endParaRPr lang="en-US" altLang="zh-CN" sz="2800" dirty="0"/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“以”与“臣以险衅”（《陈情表》）中“以”的词义相同。</a:t>
            </a:r>
            <a:endParaRPr lang="en-US" altLang="zh-CN" sz="2800" dirty="0"/>
          </a:p>
        </p:txBody>
      </p:sp>
      <p:sp>
        <p:nvSpPr>
          <p:cNvPr id="5" name="QC_4_AS.61_1#6a3ab4b37?pid=5a88bd140&amp;color=0,0,0&amp;vtp=1&amp;bbb=1"/>
          <p:cNvSpPr/>
          <p:nvPr/>
        </p:nvSpPr>
        <p:spPr>
          <a:xfrm>
            <a:off x="612648" y="4315968"/>
            <a:ext cx="10963656" cy="56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C项，“词义相同”错误。看见/表被动。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62_1#dcbdb720a?pid=5a88bd140&amp;color=0,0,0&amp;vtp=1&amp;bt=1&amp;bbb=1"/>
          <p:cNvSpPr/>
          <p:nvPr/>
        </p:nvSpPr>
        <p:spPr>
          <a:xfrm>
            <a:off x="612648" y="466344"/>
            <a:ext cx="10963656" cy="56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13.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下列对材料内容的理解和分析，不正确的一项是（3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4_AN.63_1#dcbdb720a.bracket?pid=5a88bd140&amp;color=0,0,0&amp;vpa=32&amp;vtp=1"/>
          <p:cNvSpPr/>
          <p:nvPr/>
        </p:nvSpPr>
        <p:spPr>
          <a:xfrm>
            <a:off x="10046367" y="462534"/>
            <a:ext cx="515938" cy="5678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endParaRPr lang="en-US" altLang="zh-CN" sz="2800" dirty="0"/>
          </a:p>
        </p:txBody>
      </p:sp>
      <p:sp>
        <p:nvSpPr>
          <p:cNvPr id="4" name="QC_4_BD.62_2#dcbdb720a.choices?pid=5a88bd140&amp;color=0,0,0&amp;vtp=1&amp;bbb=1&amp;hb=1"/>
          <p:cNvSpPr/>
          <p:nvPr/>
        </p:nvSpPr>
        <p:spPr>
          <a:xfrm>
            <a:off x="612648" y="1110678"/>
            <a:ext cx="10963656" cy="51020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《石钟山记》是宋代文学家苏轼写的一篇游记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，全文详述了出游之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缘由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、见闻和感想，其结构独特、行文曲折、修饰巧妙、语言灵活。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苏轼与长子深夜乘舟“至绝壁下”，大石侧立如猛兽奇鬼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，栖鹘闻人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声惊飞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，鹳鹤若老人咳笑，生动形象地写出了环境的阴森恐怖。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关于石钟山得名的缘由，章潢与苏轼都反对李渤的观点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，但都认同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郦道元关于石钟山声如洪钟的记载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在游南北石钟山时，章潢发现南钟山和北钟山都有观音阁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，并且南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北石钟山左右石壁一样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，临江景色也一样美。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64_1#dcbdb720a?pid=5a88bd140&amp;color=0,0,0&amp;vtp=1&amp;bt=1&amp;bbb=1&amp;hb=1"/>
          <p:cNvSpPr/>
          <p:nvPr/>
        </p:nvSpPr>
        <p:spPr>
          <a:xfrm>
            <a:off x="612648" y="468000"/>
            <a:ext cx="10963656" cy="12155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D项，“左右石壁一样，临江景色也一样美”说法错误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。依据原文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左右石壁如北钟山，其景则不如”可知，南钟山景色不如北钟山。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73_1#28561ee63?pid=5a88bd140&amp;color=0,0,0&amp;vtp=1&amp;bt=1&amp;bbb=1"/>
          <p:cNvSpPr/>
          <p:nvPr/>
        </p:nvSpPr>
        <p:spPr>
          <a:xfrm>
            <a:off x="612648" y="468000"/>
            <a:ext cx="10963656" cy="56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14.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把材料中画横线的句子翻译成现代汉语。（8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  <p:sp>
        <p:nvSpPr>
          <p:cNvPr id="3" name="QB_5_BD.74_1#5441a09c2?pid=28561ee63&amp;color=0,0,0&amp;vtp=1&amp;bbb=1&amp;hb=1&amp;hltap=1"/>
          <p:cNvSpPr/>
          <p:nvPr/>
        </p:nvSpPr>
        <p:spPr>
          <a:xfrm>
            <a:off x="612648" y="1111318"/>
            <a:ext cx="10963656" cy="246983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（1）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而陋者乃以斧斤考击而求之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自以为得其实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译文：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4" name="QB_5_AS.76_1#5441a09c2?pid=28561ee63&amp;color=0,0,0&amp;vtp=1&amp;bbb=1"/>
          <p:cNvSpPr/>
          <p:nvPr/>
        </p:nvSpPr>
        <p:spPr>
          <a:xfrm>
            <a:off x="612648" y="3605154"/>
            <a:ext cx="10963656" cy="56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“乃”，竟然；第一个“以”，用；“其实”，这件事的真相。</a:t>
            </a:r>
            <a:endParaRPr lang="en-US" altLang="zh-CN" sz="2800" dirty="0"/>
          </a:p>
        </p:txBody>
      </p:sp>
      <p:sp>
        <p:nvSpPr>
          <p:cNvPr id="5" name="QB_5_AN.75_1#5441a09c2?pid=28561ee63&amp;color=0,0,0&amp;vtp=1&amp;bbb=1&amp;hb=1&amp;hla=1"/>
          <p:cNvSpPr/>
          <p:nvPr/>
        </p:nvSpPr>
        <p:spPr>
          <a:xfrm>
            <a:off x="612648" y="1738698"/>
            <a:ext cx="10963656" cy="176333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8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然而浅陋的人竟然用斧头敲击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（石头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）来探求石钟山得名的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8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原因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，自认为得到了这件事的真相。（“乃”、第一个“以”、“其实”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各1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8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，大意1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73_1#7efcc9285?pid=28561ee63&amp;color=0,0,0&amp;vtp=1&amp;bt=1&amp;bbb=1&amp;hb=1&amp;hltap=1"/>
          <p:cNvSpPr/>
          <p:nvPr/>
        </p:nvSpPr>
        <p:spPr>
          <a:xfrm>
            <a:off x="612648" y="468000"/>
            <a:ext cx="10963656" cy="246983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（2）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乃上阁之小轩聆之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诚噌吰如洪钟然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余石无此声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译文：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5_AS.75_1#7efcc9285?pid=28561ee63&amp;color=0,0,0&amp;vtp=1&amp;bbb=1"/>
          <p:cNvSpPr/>
          <p:nvPr/>
        </p:nvSpPr>
        <p:spPr>
          <a:xfrm>
            <a:off x="612648" y="2961264"/>
            <a:ext cx="10963656" cy="56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“上”，登上；“聆”，听；“诚”，的确。</a:t>
            </a:r>
            <a:endParaRPr lang="en-US" altLang="zh-CN" sz="2800" dirty="0"/>
          </a:p>
        </p:txBody>
      </p:sp>
      <p:sp>
        <p:nvSpPr>
          <p:cNvPr id="4" name="QB_5_AN.74_1#7efcc9285?pid=28561ee63&amp;color=0,0,0&amp;vtp=1&amp;bt=1&amp;bbb=1&amp;hb=1&amp;hla=1"/>
          <p:cNvSpPr/>
          <p:nvPr/>
        </p:nvSpPr>
        <p:spPr>
          <a:xfrm>
            <a:off x="612648" y="1095380"/>
            <a:ext cx="10963656" cy="176333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8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我）于是登上阁中的小轩聆听它发出的声音，“噌吰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”的声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8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音的确像大钟的钟声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，其他的石头没有这样的声音。（“上”“聆”“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诚”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8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各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1分，大意1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73_1#77ee53266?pid=5a88bd140&amp;color=0,0,0&amp;vtp=1&amp;bt=1&amp;bbb=1&amp;hb=1&amp;hltap=1"/>
          <p:cNvSpPr/>
          <p:nvPr/>
        </p:nvSpPr>
        <p:spPr>
          <a:xfrm>
            <a:off x="612648" y="468000"/>
            <a:ext cx="10963656" cy="311753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15.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苏轼与章潢在探究石钟山声音成因时有相同点，也有不同点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，请分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别加以概括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。（5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4_AN.74_1#77ee53266?pid=5a88bd140&amp;color=0,0,0&amp;vtp=1&amp;bt=1&amp;bbb=1&amp;hb=1&amp;hla=1"/>
          <p:cNvSpPr/>
          <p:nvPr/>
        </p:nvSpPr>
        <p:spPr>
          <a:xfrm>
            <a:off x="612648" y="1735460"/>
            <a:ext cx="10963656" cy="176333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8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相同点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：都认为石头下有穴窍，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风水进入后发出了钟鼓之声。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8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2分）不同点：章潢还发现其他石头音浊的原因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——“诸石负土而侧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8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立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”“下虚而背实”。（3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AS.71_1#77ee53266?pid=5a88bd140&amp;color=0,0,0&amp;vtp=1&amp;bt=1&amp;bbb=1&amp;hb=1"/>
          <p:cNvSpPr/>
          <p:nvPr/>
        </p:nvSpPr>
        <p:spPr>
          <a:xfrm>
            <a:off x="612648" y="468000"/>
            <a:ext cx="10963656" cy="38066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对于“石钟山声音成因”，苏轼认为“有大石当中流，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可坐百人，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空中而多窍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，与风水相吞吐，有窾坎镗鞳之声，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与向之噌吰者相应，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如乐作焉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”，章潢认为“惟此石突然特立于水中，中空而下虚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，故其音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如洪钟焉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”。二人都认为石头下有穴窍，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风水进入后发出了钟鼓之声。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不同的是章潢还发现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“盖诸石负土而侧立，下虚而背实，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故其音浊”，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考察到其他石头发出的声音浑浊的原因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AS.71_2#77ee53266?pid=5a88bd140&amp;color=0,0,0&amp;vtp=1&amp;bt=1&amp;bbb=1"/>
          <p:cNvSpPr/>
          <p:nvPr/>
        </p:nvSpPr>
        <p:spPr>
          <a:xfrm>
            <a:off x="612648" y="468000"/>
            <a:ext cx="10963656" cy="18490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［参考译文］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材料一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endParaRPr lang="en-US" altLang="zh-CN" sz="2800" dirty="0"/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略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3_AN.18_1#56eefa7bb?pid=6a9582295&amp;color=0,0,0&amp;vtp=1&amp;bt=1&amp;bbb=1"/>
          <p:cNvSpPr/>
          <p:nvPr/>
        </p:nvSpPr>
        <p:spPr>
          <a:xfrm>
            <a:off x="612648" y="468000"/>
            <a:ext cx="10963656" cy="56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[答案]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（写错一处扣1分，扣完为止）</a:t>
            </a:r>
            <a:endParaRPr lang="en-US" altLang="zh-CN" sz="2800" dirty="0"/>
          </a:p>
        </p:txBody>
      </p:sp>
      <p:sp>
        <p:nvSpPr>
          <p:cNvPr id="3" name="QC_3_BD.19_1#c64f1534f?pid=6a9582295&amp;color=0,0,0&amp;vtp=1&amp;bbb=1"/>
          <p:cNvSpPr/>
          <p:nvPr/>
        </p:nvSpPr>
        <p:spPr>
          <a:xfrm>
            <a:off x="612648" y="1103508"/>
            <a:ext cx="10963656" cy="56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下列句子中加点词的解释，不正确的一项是（3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4" name="QC_3_AN.20_1#c64f1534f.bracket?pid=6a9582295&amp;color=0,0,0&amp;vpa=17&amp;vtp=1"/>
          <p:cNvSpPr/>
          <p:nvPr/>
        </p:nvSpPr>
        <p:spPr>
          <a:xfrm>
            <a:off x="9157367" y="1099698"/>
            <a:ext cx="515938" cy="5678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endParaRPr lang="en-US" altLang="zh-CN" sz="2800" dirty="0"/>
          </a:p>
        </p:txBody>
      </p:sp>
      <p:sp>
        <p:nvSpPr>
          <p:cNvPr id="5" name="QC_3_BD.19_2#c64f1534f.choices?pid=6a9582295&amp;color=0,0,0&amp;vtp=1&amp;bbb=1"/>
          <p:cNvSpPr/>
          <p:nvPr/>
        </p:nvSpPr>
        <p:spPr>
          <a:xfrm>
            <a:off x="612648" y="1742508"/>
            <a:ext cx="10963656" cy="24967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  <a:tabLst>
                <a:tab pos="5811520" algn="l"/>
              </a:tabLst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余固笑而不信也</a:t>
            </a:r>
            <a:r>
              <a:rPr lang="en-US" altLang="zh-CN" sz="2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：本来</a:t>
            </a:r>
            <a:endParaRPr lang="en-US" altLang="zh-CN" sz="2800" dirty="0"/>
          </a:p>
          <a:p>
            <a:pPr latinLnBrk="1">
              <a:lnSpc>
                <a:spcPts val="5100"/>
              </a:lnSpc>
              <a:tabLst>
                <a:tab pos="5811520" algn="l"/>
              </a:tabLst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余方心动欲还</a:t>
            </a:r>
            <a:r>
              <a:rPr lang="en-US" altLang="zh-CN" sz="2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心动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：内心惊恐</a:t>
            </a:r>
            <a:endParaRPr lang="en-US" altLang="zh-CN" sz="2800" dirty="0"/>
          </a:p>
          <a:p>
            <a:pPr latinLnBrk="1">
              <a:lnSpc>
                <a:spcPts val="5100"/>
              </a:lnSpc>
              <a:tabLst>
                <a:tab pos="5811520" algn="l"/>
              </a:tabLst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微风鼓浪</a:t>
            </a:r>
            <a:r>
              <a:rPr lang="en-US" altLang="zh-CN" sz="2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鼓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：激荡，掀动</a:t>
            </a:r>
            <a:endParaRPr lang="en-US" altLang="zh-CN" sz="2800" dirty="0"/>
          </a:p>
          <a:p>
            <a:pPr latinLnBrk="1">
              <a:lnSpc>
                <a:spcPts val="4900"/>
              </a:lnSpc>
              <a:tabLst>
                <a:tab pos="5811520" algn="l"/>
              </a:tabLst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或曰此鹳鹤也</a:t>
            </a:r>
            <a:r>
              <a:rPr lang="en-US" altLang="zh-CN" sz="2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或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：或者</a:t>
            </a:r>
            <a:endParaRPr lang="en-US" altLang="zh-CN" sz="2800" dirty="0"/>
          </a:p>
        </p:txBody>
      </p:sp>
      <p:sp>
        <p:nvSpPr>
          <p:cNvPr id="6" name="QC_3_AS.21_1#c64f1534f?pid=6a9582295&amp;color=0,0,0&amp;vtp=1&amp;bbb=1"/>
          <p:cNvSpPr/>
          <p:nvPr/>
        </p:nvSpPr>
        <p:spPr>
          <a:xfrm>
            <a:off x="612648" y="4300098"/>
            <a:ext cx="10963656" cy="56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或：有人。</a:t>
            </a:r>
            <a:endParaRPr lang="en-US" altLang="zh-CN" sz="2800" dirty="0"/>
          </a:p>
        </p:txBody>
      </p:sp>
      <p:sp>
        <p:nvSpPr>
          <p:cNvPr id="7" name="QC_3_BD.19_2#c64f1534f.choices?pid=6a9582295&amp;color=0,0,0&amp;vtp=1&amp;bbb=1&amp;zzd= 1"/>
          <p:cNvSpPr/>
          <p:nvPr/>
        </p:nvSpPr>
        <p:spPr>
          <a:xfrm>
            <a:off x="1650905" y="240290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QC_3_BD.19_2#c64f1534f.choices?pid=6a9582295&amp;color=0,0,0&amp;vtp=1&amp;bbb=1&amp;zzd= 3"/>
          <p:cNvSpPr/>
          <p:nvPr/>
        </p:nvSpPr>
        <p:spPr>
          <a:xfrm>
            <a:off x="1985868" y="305060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QC_3_BD.19_2#c64f1534f.choices?pid=6a9582295&amp;color=0,0,0&amp;vtp=1&amp;bbb=1&amp;zzd= 3"/>
          <p:cNvSpPr/>
          <p:nvPr/>
        </p:nvSpPr>
        <p:spPr>
          <a:xfrm>
            <a:off x="2341468" y="305060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QC_3_BD.19_2#c64f1534f.choices?pid=6a9582295&amp;color=0,0,0&amp;vtp=1&amp;bbb=1&amp;zzd= 5"/>
          <p:cNvSpPr/>
          <p:nvPr/>
        </p:nvSpPr>
        <p:spPr>
          <a:xfrm>
            <a:off x="1985868" y="369830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QC_3_BD.19_2#c64f1534f.choices?pid=6a9582295&amp;color=0,0,0&amp;vtp=1&amp;bbb=1&amp;zzd= 7"/>
          <p:cNvSpPr/>
          <p:nvPr/>
        </p:nvSpPr>
        <p:spPr>
          <a:xfrm>
            <a:off x="1295305" y="4264665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  <p:bldP spid="4" grpId="0" animBg="1" build="p"/>
      <p:bldP spid="6" grpId="0" animBg="1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AS.71_3#77ee53266?pid=5a88bd140&amp;color=0,0,0&amp;mp=1&amp;vtp=1&amp;bt=1&amp;bbb=1&amp;hb=1"/>
          <p:cNvSpPr/>
          <p:nvPr/>
        </p:nvSpPr>
        <p:spPr>
          <a:xfrm>
            <a:off x="612648" y="466344"/>
            <a:ext cx="10963656" cy="5829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材料二：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今年秋天七月十六日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，（我）因为督学到了这个县邑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，带着老人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高嵩等到北钟山去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。山上都是大石，立在江边，高的有一千多丈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。左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面有观音阁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，阁中有小轩，正好在钟石之上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。老人和寺中僧人宏钅宏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指着对我说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：“这就是北钟山，山就是因为这个而命名的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。”于是从阁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后踏着高峻的岩石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，碰到茂密的荆棘，像蛇一样蜿蜒而上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。有个亭子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叫作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“白云亭”，因为亭子在山顶，只可以容纳两三个人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。靠着栏杆远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望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，小孤、五老、香炉、二祖、五祖各山峰，如同环抱在一起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，都像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屏风一样陈列在山的左右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。从南面来的江水清澈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，向西面去的湖水浑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AS.71_3#77ee53266?pid=5a88bd140&amp;color=0,0,0&amp;mp=1&amp;vtp=1&amp;bt=1&amp;bbb=1&amp;hb=1"/>
          <p:cNvSpPr/>
          <p:nvPr/>
        </p:nvSpPr>
        <p:spPr>
          <a:xfrm>
            <a:off x="612648" y="468000"/>
            <a:ext cx="10963656" cy="5829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浊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有的汇聚在这，</a:t>
            </a:r>
            <a:r>
              <a:rPr lang="en-US" altLang="zh-CN" sz="2800" b="0" i="0" u="wavy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然后注入大海</a:t>
            </a:r>
            <a:r>
              <a:rPr lang="en-US" altLang="zh-CN" sz="2800" b="0" i="0" u="wavy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。大海浩瀚无边</a:t>
            </a:r>
            <a:r>
              <a:rPr lang="en-US" altLang="zh-CN" sz="2800" b="0" i="0" u="wavy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，在远处连接着碧</a:t>
            </a:r>
            <a:endParaRPr lang="en-US" altLang="zh-CN" sz="2800" b="0" i="0" u="wavy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u="wavy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蓝的天空，在近处和山间的光彩一起荡漾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悠然的风光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，能在游览时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体验到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，很难用笔墨来形容。返回登岸，径直来到钟石下面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，俯下身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子观察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，石头都是空穴，（因为）水位下落风停息了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，所以没有发出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钟鼓的鸣声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从九江又回来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，与进士梅君愈以及老人乘着船到这个地方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，狂风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怒号波涛汹涌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，船不能靠岸。</a:t>
            </a:r>
            <a:r>
              <a:rPr lang="en-US" altLang="zh-CN" sz="2800" b="0" i="0" u="sng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（我</a:t>
            </a:r>
            <a:r>
              <a:rPr lang="en-US" altLang="zh-CN" sz="2800" b="0" i="0" u="sng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）于是登上阁中的小轩聆听它发出</a:t>
            </a:r>
            <a:endParaRPr lang="en-US" altLang="zh-CN" sz="2800" b="0" i="0" u="sng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u="sng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的声音</a:t>
            </a:r>
            <a:r>
              <a:rPr lang="en-US" altLang="zh-CN" sz="2800" b="0" i="0" u="sng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，“噌吰”的声音的确像大钟的钟声</a:t>
            </a:r>
            <a:r>
              <a:rPr lang="en-US" altLang="zh-CN" sz="2800" b="0" i="0" u="sng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，其他的石头没有这样的声</a:t>
            </a:r>
            <a:endParaRPr lang="en-US" altLang="zh-CN" sz="2800" b="0" i="0" u="sng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u="sng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音</a:t>
            </a:r>
            <a:r>
              <a:rPr lang="en-US" altLang="zh-CN" sz="2800" b="0" i="0" u="sng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郦道元的记载、苏轼的辩解，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的确可以破解千古的疑惑了！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1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AS.71_3#77ee53266?pid=5a88bd140&amp;color=0,0,0&amp;mp=1&amp;vtp=1&amp;bt=1&amp;bbb=1&amp;hb=1"/>
          <p:cNvSpPr/>
          <p:nvPr/>
        </p:nvSpPr>
        <p:spPr>
          <a:xfrm>
            <a:off x="612648" y="468000"/>
            <a:ext cx="10963656" cy="58547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200"/>
              </a:lnSpc>
            </a:pPr>
            <a:endParaRPr lang="en-US" altLang="zh-CN" sz="100" b="0" i="0" spc="-990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第二天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，到了南钟山，山下也有观音阁，临靠大江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。左右的石壁和北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钟山一样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，但景色比不上北钟山。右面的石头少十多丈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。老人和寺中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的僧人说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：“这就是南钟石。苏轼在上面有记刻。”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正统十四年己巳，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石头裂开倒在水中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，痕迹尚且很新。仔细观察南北的石头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，石头下面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都有窟窿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，风水击打在上面，都可以发出声音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，为什么只有这个石头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用钟来命名呢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？大概是其他的石头背靠着土侧立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，下面是空的而后面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是实的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，所以发出的声音浑浊；只有这个石头突出地矗立在水里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，中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间和下面都是空的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，因此它的声音像大钟一样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。李渤竟然用斧头敲打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石头来辨别它声音清澈或浑浊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（的原因），就浅陋了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。但是我怀疑苏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AS.71_3#77ee53266?pid=5a88bd140&amp;color=0,0,0&amp;mp=1&amp;vtp=1&amp;bt=1&amp;bbb=1&amp;hb=1"/>
          <p:cNvSpPr/>
          <p:nvPr/>
        </p:nvSpPr>
        <p:spPr>
          <a:xfrm>
            <a:off x="612648" y="468000"/>
            <a:ext cx="10963656" cy="25112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轼当时所游览的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，是港口稍微偏南的风景，才有“如猛兽奇鬼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，森然欲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搏人” 的石头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。杨次山所说的“真山从作假山看”，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说的就是这个道理啊。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况且遇到害怕的事就回去了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，南钟山、北钟山恐怕还没有到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，所以南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钟山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、北钟山的景色没有在他的文中出现。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3_BD.22_1#c775cc4e4?pid=6a9582295&amp;color=0,0,0&amp;vtp=1&amp;bt=1&amp;bbb=1"/>
          <p:cNvSpPr/>
          <p:nvPr/>
        </p:nvSpPr>
        <p:spPr>
          <a:xfrm>
            <a:off x="612648" y="466344"/>
            <a:ext cx="10963656" cy="56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下列句子中，加点词的古今意义相同的一项是（3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3_AN.23_1#c775cc4e4.bracket?pid=6a9582295&amp;color=0,0,0&amp;vpa=18&amp;vtp=1"/>
          <p:cNvSpPr/>
          <p:nvPr/>
        </p:nvSpPr>
        <p:spPr>
          <a:xfrm>
            <a:off x="9512967" y="462534"/>
            <a:ext cx="515938" cy="5678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endParaRPr lang="en-US" altLang="zh-CN" sz="2800" dirty="0"/>
          </a:p>
        </p:txBody>
      </p:sp>
      <p:sp>
        <p:nvSpPr>
          <p:cNvPr id="4" name="QC_3_BD.22_2#c775cc4e4.choices?pid=6a9582295&amp;color=0,0,0&amp;vtp=1&amp;bbb=1"/>
          <p:cNvSpPr/>
          <p:nvPr/>
        </p:nvSpPr>
        <p:spPr>
          <a:xfrm>
            <a:off x="612648" y="1110678"/>
            <a:ext cx="10963656" cy="12108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  <a:tabLst>
                <a:tab pos="5589270" algn="l"/>
              </a:tabLst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郦元以为下临深潭</a:t>
            </a:r>
            <a:r>
              <a:rPr lang="en-US" altLang="zh-CN" sz="2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空中而多窍</a:t>
            </a:r>
            <a:endParaRPr lang="en-US" altLang="zh-CN" sz="2800" dirty="0"/>
          </a:p>
          <a:p>
            <a:pPr latinLnBrk="1">
              <a:lnSpc>
                <a:spcPts val="5000"/>
              </a:lnSpc>
              <a:tabLst>
                <a:tab pos="5589270" algn="l"/>
              </a:tabLst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此世所以不传也</a:t>
            </a:r>
            <a:r>
              <a:rPr lang="en-US" altLang="zh-CN" sz="2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自以为得其实</a:t>
            </a:r>
            <a:endParaRPr lang="en-US" altLang="zh-CN" sz="2800" dirty="0"/>
          </a:p>
        </p:txBody>
      </p:sp>
      <p:sp>
        <p:nvSpPr>
          <p:cNvPr id="5" name="QC_3_AS.24_1#c775cc4e4?pid=6a9582295&amp;color=0,0,0&amp;vtp=1&amp;bbb=1&amp;hb=1"/>
          <p:cNvSpPr/>
          <p:nvPr/>
        </p:nvSpPr>
        <p:spPr>
          <a:xfrm>
            <a:off x="612648" y="2400300"/>
            <a:ext cx="10963656" cy="25109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A项，以为，认为，古今同义。B项，古义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，中间是空的</a:t>
            </a:r>
            <a:r>
              <a:rPr lang="zh-CN" altLang="en-US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今义，</a:t>
            </a:r>
            <a:endParaRPr lang="en-US" altLang="zh-CN" sz="2800" b="0" i="0" dirty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天空中</a:t>
            </a:r>
            <a:r>
              <a:rPr lang="zh-CN" altLang="en-US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（或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通过无线电信号传播而形成的</a:t>
            </a:r>
            <a:r>
              <a:rPr lang="zh-CN" altLang="en-US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。C项，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古义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的缘故</a:t>
            </a:r>
            <a:r>
              <a:rPr lang="zh-CN" altLang="en-US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endParaRPr lang="zh-CN" altLang="en-US" sz="2800" b="0" i="0" dirty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今义，表示因果关系的连词。D项，古义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，这件事的真相</a:t>
            </a:r>
            <a:r>
              <a:rPr lang="zh-CN" altLang="en-US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今义，表示</a:t>
            </a:r>
            <a:endParaRPr lang="en-US" altLang="zh-CN" sz="2800" b="0" i="0" dirty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所说的是实际情况（承上文，多含转折意）。</a:t>
            </a:r>
            <a:endParaRPr lang="en-US" altLang="zh-CN" sz="2800" dirty="0"/>
          </a:p>
        </p:txBody>
      </p:sp>
      <p:sp>
        <p:nvSpPr>
          <p:cNvPr id="6" name="QC_3_BD.22_2#c775cc4e4.choices?pid=6a9582295&amp;color=0,0,0&amp;vtp=1&amp;bbb=1&amp;zzd= 1"/>
          <p:cNvSpPr/>
          <p:nvPr/>
        </p:nvSpPr>
        <p:spPr>
          <a:xfrm>
            <a:off x="2006505" y="177107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QC_3_BD.22_2#c775cc4e4.choices?pid=6a9582295&amp;color=0,0,0&amp;vtp=1&amp;bbb=1&amp;zzd= 1"/>
          <p:cNvSpPr/>
          <p:nvPr/>
        </p:nvSpPr>
        <p:spPr>
          <a:xfrm>
            <a:off x="2362105" y="177107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QC_3_BD.22_2#c775cc4e4.choices?pid=6a9582295&amp;color=0,0,0&amp;vtp=1&amp;bbb=1&amp;zzd= 1"/>
          <p:cNvSpPr/>
          <p:nvPr/>
        </p:nvSpPr>
        <p:spPr>
          <a:xfrm>
            <a:off x="6864572" y="177107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QC_3_BD.22_2#c775cc4e4.choices?pid=6a9582295&amp;color=0,0,0&amp;vtp=1&amp;bbb=1&amp;zzd= 1"/>
          <p:cNvSpPr/>
          <p:nvPr/>
        </p:nvSpPr>
        <p:spPr>
          <a:xfrm>
            <a:off x="7220172" y="177107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QC_3_BD.22_2#c775cc4e4.choices?pid=6a9582295&amp;color=0,0,0&amp;vtp=1&amp;bbb=1&amp;zzd= 3"/>
          <p:cNvSpPr/>
          <p:nvPr/>
        </p:nvSpPr>
        <p:spPr>
          <a:xfrm>
            <a:off x="1985868" y="234003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QC_3_BD.22_2#c775cc4e4.choices?pid=6a9582295&amp;color=0,0,0&amp;vtp=1&amp;bbb=1&amp;zzd= 3"/>
          <p:cNvSpPr/>
          <p:nvPr/>
        </p:nvSpPr>
        <p:spPr>
          <a:xfrm>
            <a:off x="2341468" y="234003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QC_3_BD.22_2#c775cc4e4.choices?pid=6a9582295&amp;color=0,0,0&amp;vtp=1&amp;bbb=1&amp;zzd= 3"/>
          <p:cNvSpPr/>
          <p:nvPr/>
        </p:nvSpPr>
        <p:spPr>
          <a:xfrm>
            <a:off x="8307610" y="234003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QC_3_BD.22_2#c775cc4e4.choices?pid=6a9582295&amp;color=0,0,0&amp;vtp=1&amp;bbb=1&amp;zzd= 3"/>
          <p:cNvSpPr/>
          <p:nvPr/>
        </p:nvSpPr>
        <p:spPr>
          <a:xfrm>
            <a:off x="8663210" y="234003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3_BD.25_1#acf405c6a?pid=6a9582295&amp;color=0,0,0&amp;vtp=1&amp;bt=1&amp;bbb=1"/>
          <p:cNvSpPr/>
          <p:nvPr/>
        </p:nvSpPr>
        <p:spPr>
          <a:xfrm>
            <a:off x="612648" y="466344"/>
            <a:ext cx="10963656" cy="56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下列对文中词语及相关内容的解说，不正确的一项是（3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3_AN.26_1#acf405c6a.bracket?pid=6a9582295&amp;color=0,0,0&amp;vpa=19&amp;vtp=1"/>
          <p:cNvSpPr/>
          <p:nvPr/>
        </p:nvSpPr>
        <p:spPr>
          <a:xfrm>
            <a:off x="10579767" y="462534"/>
            <a:ext cx="515938" cy="5678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endParaRPr lang="en-US" altLang="zh-CN" sz="2800" dirty="0"/>
          </a:p>
        </p:txBody>
      </p:sp>
      <p:sp>
        <p:nvSpPr>
          <p:cNvPr id="4" name="QC_3_BD.25_2#acf405c6a.choices?pid=6a9582295&amp;color=0,0,0&amp;vtp=1&amp;bbb=1&amp;hb=1"/>
          <p:cNvSpPr/>
          <p:nvPr/>
        </p:nvSpPr>
        <p:spPr>
          <a:xfrm>
            <a:off x="612648" y="1110678"/>
            <a:ext cx="10963656" cy="51017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“元丰”是年号纪年法；“丁丑”与“丁未”（《登泰山记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》）都是干支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纪日法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algn="l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“余自齐安舟行适临汝”与“少无适俗韵”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zh-CN" altLang="en-US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《归园田居（其一）》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两句中的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“适”字含义不同。</a:t>
            </a:r>
            <a:endParaRPr lang="en-US" altLang="zh-CN" sz="2800" dirty="0"/>
          </a:p>
          <a:p>
            <a:pPr algn="l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“于乱石间择其一二扣之”与“实迷途其未远”（《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归去来兮辞并序》）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两句中的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“其”字含义相同。</a:t>
            </a:r>
            <a:endParaRPr lang="en-US" altLang="zh-CN" sz="2800" dirty="0"/>
          </a:p>
          <a:p>
            <a:pPr algn="l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“士大夫终不肯以小舟夜泊绝壁之下”与“而绝江河”（《劝学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》）两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句中的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“绝”字含义不同。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3_AS.27_1#acf405c6a?pid=6a9582295&amp;color=0,0,0&amp;vtp=1&amp;bt=1&amp;bbb=1"/>
          <p:cNvSpPr/>
          <p:nvPr/>
        </p:nvSpPr>
        <p:spPr>
          <a:xfrm>
            <a:off x="612648" y="468000"/>
            <a:ext cx="10963656" cy="56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spc="-5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spc="-5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spc="-5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C项，“含义相同”错误。代词，其中的/语气副词，表推测，大概。</a:t>
            </a:r>
            <a:endParaRPr lang="en-US" altLang="zh-CN" sz="2800" spc="-5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3_BD.28_1#b769d24d9?pid=6a9582295&amp;color=0,0,0&amp;vtp=1&amp;bt=1&amp;bbb=1&amp;hb=1"/>
          <p:cNvSpPr/>
          <p:nvPr/>
        </p:nvSpPr>
        <p:spPr>
          <a:xfrm>
            <a:off x="612648" y="466344"/>
            <a:ext cx="10963656" cy="12013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下列各组句子中加点词的意义和用法，完全相同的一项是（3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3_AN.29_1#b769d24d9.bracket?pid=6a9582295&amp;color=0,0,0&amp;vpa=20&amp;vtp=1"/>
          <p:cNvSpPr/>
          <p:nvPr/>
        </p:nvSpPr>
        <p:spPr>
          <a:xfrm>
            <a:off x="889666" y="1100709"/>
            <a:ext cx="515938" cy="55829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endParaRPr lang="en-US" altLang="zh-CN" sz="2800" dirty="0"/>
          </a:p>
        </p:txBody>
      </p:sp>
      <p:sp>
        <p:nvSpPr>
          <p:cNvPr id="4" name="QC_3_BD.28_2#b769d24d9.choices?pid=6a9582295&amp;color=0,0,0&amp;vtp=1&amp;bbb=1"/>
          <p:cNvSpPr/>
          <p:nvPr/>
        </p:nvSpPr>
        <p:spPr>
          <a:xfrm>
            <a:off x="612648" y="1743773"/>
            <a:ext cx="10963656" cy="24967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徐而察之侣鱼虾而友麋鹿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不知其浅深其皆出于此乎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噌吰者，周景王之无射也至激于义理者不然</a:t>
            </a:r>
            <a:endParaRPr lang="en-US" altLang="zh-CN" sz="2800" dirty="0"/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事不目见耳闻，而臆断其有无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，可乎何伤乎？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亦各言其志也</a:t>
            </a:r>
            <a:endParaRPr lang="en-US" altLang="zh-CN" sz="2800" dirty="0"/>
          </a:p>
        </p:txBody>
      </p:sp>
      <p:sp>
        <p:nvSpPr>
          <p:cNvPr id="5" name="QC_3_AS.30_1#b769d24d9?pid=6a9582295&amp;color=0,0,0&amp;vtp=1&amp;bbb=1&amp;hb=1"/>
          <p:cNvSpPr/>
          <p:nvPr/>
        </p:nvSpPr>
        <p:spPr>
          <a:xfrm>
            <a:off x="612648" y="4309173"/>
            <a:ext cx="10963656" cy="18635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A项，连词，表修饰/连词，表并列。B项，代词，它/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语气副词，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表推测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，大概。C项，表判断/代词，</a:t>
            </a:r>
            <a:r>
              <a:rPr lang="en-US" altLang="zh-CN" sz="2800" b="0" i="0" dirty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的人。D项，都用在句末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，表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疑问语气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  <p:sp>
        <p:nvSpPr>
          <p:cNvPr id="6" name="QC_3_BD.28_2#b769d24d9.choices?pid=6a9582295&amp;color=0,0,0&amp;vtp=1&amp;bbb=1&amp;zzd= 1"/>
          <p:cNvSpPr/>
          <p:nvPr/>
        </p:nvSpPr>
        <p:spPr>
          <a:xfrm>
            <a:off x="1650905" y="2404173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QC_3_BD.28_2#b769d24d9.choices?pid=6a9582295&amp;color=0,0,0&amp;vtp=1&amp;bbb=1&amp;zzd= 1"/>
          <p:cNvSpPr/>
          <p:nvPr/>
        </p:nvSpPr>
        <p:spPr>
          <a:xfrm>
            <a:off x="3784505" y="2404173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QC_3_BD.28_2#b769d24d9.choices?pid=6a9582295&amp;color=0,0,0&amp;vtp=1&amp;bbb=1&amp;zzd= 3"/>
          <p:cNvSpPr/>
          <p:nvPr/>
        </p:nvSpPr>
        <p:spPr>
          <a:xfrm>
            <a:off x="1985868" y="3051873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QC_3_BD.28_2#b769d24d9.choices?pid=6a9582295&amp;color=0,0,0&amp;vtp=1&amp;bbb=1&amp;zzd= 3"/>
          <p:cNvSpPr/>
          <p:nvPr/>
        </p:nvSpPr>
        <p:spPr>
          <a:xfrm>
            <a:off x="3052668" y="3051873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QC_3_BD.28_2#b769d24d9.choices?pid=6a9582295&amp;color=0,0,0&amp;vtp=1&amp;bbb=1&amp;zzd= 5"/>
          <p:cNvSpPr/>
          <p:nvPr/>
        </p:nvSpPr>
        <p:spPr>
          <a:xfrm>
            <a:off x="1985868" y="3699573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QC_3_BD.28_2#b769d24d9.choices?pid=6a9582295&amp;color=0,0,0&amp;vtp=1&amp;bbb=1&amp;zzd= 5"/>
          <p:cNvSpPr/>
          <p:nvPr/>
        </p:nvSpPr>
        <p:spPr>
          <a:xfrm>
            <a:off x="6964268" y="3699573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QC_3_BD.28_2#b769d24d9.choices?pid=6a9582295&amp;color=0,0,0&amp;vtp=1&amp;bbb=1&amp;zzd= 7"/>
          <p:cNvSpPr/>
          <p:nvPr/>
        </p:nvSpPr>
        <p:spPr>
          <a:xfrm>
            <a:off x="6629305" y="426593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QC_3_BD.28_2#b769d24d9.choices?pid=6a9582295&amp;color=0,0,0&amp;vtp=1&amp;bbb=1&amp;zzd= 7"/>
          <p:cNvSpPr/>
          <p:nvPr/>
        </p:nvSpPr>
        <p:spPr>
          <a:xfrm>
            <a:off x="7696105" y="426593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3_BD.31_1#b83089b5e?pid=6a9582295&amp;color=0,0,0&amp;vtp=1&amp;bt=1&amp;bbb=1"/>
          <p:cNvSpPr/>
          <p:nvPr/>
        </p:nvSpPr>
        <p:spPr>
          <a:xfrm>
            <a:off x="612648" y="466344"/>
            <a:ext cx="10963656" cy="56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6.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下列句子中，加点词的用法不同于其他三项的一项是（3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3_AN.32_1#b83089b5e.bracket?pid=6a9582295&amp;color=0,0,0&amp;vpa=21&amp;vtp=1"/>
          <p:cNvSpPr/>
          <p:nvPr/>
        </p:nvSpPr>
        <p:spPr>
          <a:xfrm>
            <a:off x="10579767" y="462534"/>
            <a:ext cx="515938" cy="5678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endParaRPr lang="en-US" altLang="zh-CN" sz="2800" dirty="0"/>
          </a:p>
        </p:txBody>
      </p:sp>
      <p:sp>
        <p:nvSpPr>
          <p:cNvPr id="4" name="QC_3_BD.31_2#b83089b5e.choices?pid=6a9582295&amp;color=0,0,0&amp;vtp=1&amp;bbb=1"/>
          <p:cNvSpPr/>
          <p:nvPr/>
        </p:nvSpPr>
        <p:spPr>
          <a:xfrm>
            <a:off x="612648" y="1110678"/>
            <a:ext cx="10963656" cy="24967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虽大风浪不能鸣也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余自齐安舟行适临汝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事不目见耳闻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，而臆断其有无，可乎</a:t>
            </a:r>
            <a:endParaRPr lang="en-US" altLang="zh-CN" sz="2800" dirty="0"/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士大夫终不肯以小舟夜泊绝壁之下</a:t>
            </a:r>
            <a:endParaRPr lang="en-US" altLang="zh-CN" sz="2800" dirty="0"/>
          </a:p>
        </p:txBody>
      </p:sp>
      <p:sp>
        <p:nvSpPr>
          <p:cNvPr id="5" name="QC_3_AS.33_1#b83089b5e?pid=6a9582295&amp;color=0,0,0&amp;vtp=1&amp;bbb=1&amp;hb=1"/>
          <p:cNvSpPr/>
          <p:nvPr/>
        </p:nvSpPr>
        <p:spPr>
          <a:xfrm>
            <a:off x="612648" y="3676078"/>
            <a:ext cx="10963656" cy="18635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A项，“鸣”，使动用法，使</a:t>
            </a:r>
            <a:r>
              <a:rPr lang="en-US" altLang="zh-CN" sz="2800" b="0" i="0" dirty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发声。B项，“舟”，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名词作状语，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坐船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。C项，“耳”，名词作状语，用耳朵。D项，“夜”，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名词作状语，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在夜里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  <p:sp>
        <p:nvSpPr>
          <p:cNvPr id="6" name="QC_3_BD.31_2#b83089b5e.choices?pid=6a9582295&amp;color=0,0,0&amp;vtp=1&amp;bbb=1&amp;zzd= 1"/>
          <p:cNvSpPr/>
          <p:nvPr/>
        </p:nvSpPr>
        <p:spPr>
          <a:xfrm>
            <a:off x="3428905" y="177107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QC_3_BD.31_2#b83089b5e.choices?pid=6a9582295&amp;color=0,0,0&amp;vtp=1&amp;bbb=1&amp;zzd= 3"/>
          <p:cNvSpPr/>
          <p:nvPr/>
        </p:nvSpPr>
        <p:spPr>
          <a:xfrm>
            <a:off x="2697068" y="241877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QC_3_BD.31_2#b83089b5e.choices?pid=6a9582295&amp;color=0,0,0&amp;vtp=1&amp;bbb=1&amp;zzd= 5"/>
          <p:cNvSpPr/>
          <p:nvPr/>
        </p:nvSpPr>
        <p:spPr>
          <a:xfrm>
            <a:off x="2697068" y="306647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QC_3_BD.31_2#b83089b5e.choices?pid=6a9582295&amp;color=0,0,0&amp;vtp=1&amp;bbb=1&amp;zzd= 7"/>
          <p:cNvSpPr/>
          <p:nvPr/>
        </p:nvSpPr>
        <p:spPr>
          <a:xfrm>
            <a:off x="4495705" y="3632835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3_BD.34_1#a7ccafc20?pid=6a9582295&amp;color=0,0,0&amp;vtp=1&amp;bt=1&amp;bbb=1"/>
          <p:cNvSpPr/>
          <p:nvPr/>
        </p:nvSpPr>
        <p:spPr>
          <a:xfrm>
            <a:off x="612648" y="466344"/>
            <a:ext cx="10963656" cy="56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7.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下列句子与“余是以记之”的句式相同的一项是（3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3_AN.35_1#a7ccafc20.bracket?pid=6a9582295&amp;color=0,0,0&amp;vpa=22&amp;vtp=1"/>
          <p:cNvSpPr/>
          <p:nvPr/>
        </p:nvSpPr>
        <p:spPr>
          <a:xfrm>
            <a:off x="9484392" y="462534"/>
            <a:ext cx="495300" cy="5678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endParaRPr lang="en-US" altLang="zh-CN" sz="2800" dirty="0"/>
          </a:p>
        </p:txBody>
      </p:sp>
      <p:sp>
        <p:nvSpPr>
          <p:cNvPr id="4" name="QC_3_BD.34_2#a7ccafc20.choices?pid=6a9582295&amp;color=0,0,0&amp;vtp=1&amp;bbb=1"/>
          <p:cNvSpPr/>
          <p:nvPr/>
        </p:nvSpPr>
        <p:spPr>
          <a:xfrm>
            <a:off x="612648" y="1110678"/>
            <a:ext cx="10963656" cy="12013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  <a:tabLst>
                <a:tab pos="5589270" algn="l"/>
              </a:tabLst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石之铿然有声者</a:t>
            </a:r>
            <a:r>
              <a:rPr lang="en-US" altLang="zh-CN" sz="2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大王来何操</a:t>
            </a:r>
            <a:endParaRPr lang="en-US" altLang="zh-CN" sz="2800" dirty="0"/>
          </a:p>
          <a:p>
            <a:pPr latinLnBrk="1">
              <a:lnSpc>
                <a:spcPts val="4900"/>
              </a:lnSpc>
              <a:tabLst>
                <a:tab pos="5589270" algn="l"/>
              </a:tabLst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验之以事</a:t>
            </a:r>
            <a:r>
              <a:rPr lang="en-US" altLang="zh-CN" sz="2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一鼓作气，再而衰，三而竭</a:t>
            </a:r>
            <a:endParaRPr lang="en-US" altLang="zh-CN" sz="2800" dirty="0"/>
          </a:p>
        </p:txBody>
      </p:sp>
      <p:sp>
        <p:nvSpPr>
          <p:cNvPr id="5" name="QC_3_AS.36_1#a7ccafc20?pid=6a9582295&amp;color=0,0,0&amp;vtp=1&amp;bbb=1&amp;hb=1"/>
          <p:cNvSpPr/>
          <p:nvPr/>
        </p:nvSpPr>
        <p:spPr>
          <a:xfrm>
            <a:off x="612648" y="2387663"/>
            <a:ext cx="10963656" cy="25109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例句，宾语前置句，正常语序为“余以是记之”。A项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，定语后置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句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，正常语序为“铿然有声石”。B项，宾语前置句，正常语序为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“大王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来操何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”。C项，状语后置句，正常语序为“以事验之”。D项，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省略句，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完整表述为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“一鼓作气，再（鼓）而（气）衰，三（鼓）而（气）竭”。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6435</Words>
  <Application>WPS 演示</Application>
  <PresentationFormat>宽屏</PresentationFormat>
  <Paragraphs>359</Paragraphs>
  <Slides>33</Slides>
  <Notes>28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33</vt:i4>
      </vt:variant>
    </vt:vector>
  </HeadingPairs>
  <TitlesOfParts>
    <vt:vector size="46" baseType="lpstr">
      <vt:lpstr>Arial</vt:lpstr>
      <vt:lpstr>宋体</vt:lpstr>
      <vt:lpstr>Wingdings</vt:lpstr>
      <vt:lpstr>Times New Roman</vt:lpstr>
      <vt:lpstr>微软雅黑</vt:lpstr>
      <vt:lpstr>Times New Roman</vt:lpstr>
      <vt:lpstr>宋体</vt:lpstr>
      <vt:lpstr>Cambria Math</vt:lpstr>
      <vt:lpstr>楷体</vt:lpstr>
      <vt:lpstr>Calibri</vt:lpstr>
      <vt:lpstr>Arial Unicode MS</vt:lpstr>
      <vt:lpstr>等线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曲一线</cp:lastModifiedBy>
  <cp:revision>6</cp:revision>
  <dcterms:created xsi:type="dcterms:W3CDTF">2025-07-25T04:28:00Z</dcterms:created>
  <dcterms:modified xsi:type="dcterms:W3CDTF">2025-09-04T06:37:41Z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FFA8AF2CE8ED445C9A5955F5F8A7AEF8_12</vt:lpwstr>
  </property>
  <property fmtid="{D5CDD505-2E9C-101B-9397-08002B2CF9AE}" pid="3" name="KSOProductBuildVer">
    <vt:lpwstr>2052-12.1.0.22529</vt:lpwstr>
  </property>
</Properties>
</file>